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1.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9"/>
  </p:notesMasterIdLst>
  <p:sldIdLst>
    <p:sldId id="340" r:id="rId2"/>
    <p:sldId id="341" r:id="rId3"/>
    <p:sldId id="352" r:id="rId4"/>
    <p:sldId id="353" r:id="rId5"/>
    <p:sldId id="346" r:id="rId6"/>
    <p:sldId id="347" r:id="rId7"/>
    <p:sldId id="348" r:id="rId8"/>
    <p:sldId id="349" r:id="rId9"/>
    <p:sldId id="342" r:id="rId10"/>
    <p:sldId id="265" r:id="rId11"/>
    <p:sldId id="350" r:id="rId12"/>
    <p:sldId id="351" r:id="rId13"/>
    <p:sldId id="267" r:id="rId14"/>
    <p:sldId id="344" r:id="rId15"/>
    <p:sldId id="345" r:id="rId16"/>
    <p:sldId id="270" r:id="rId17"/>
    <p:sldId id="269" r:id="rId18"/>
  </p:sldIdLst>
  <p:sldSz cx="12192000" cy="6858000"/>
  <p:notesSz cx="12192000" cy="6858000"/>
  <p:embeddedFontLst>
    <p:embeddedFont>
      <p:font typeface="Arial Narrow" panose="020B0606020202030204" pitchFamily="34" charset="0"/>
      <p:regular r:id="rId20"/>
      <p:bold r:id="rId21"/>
      <p:italic r:id="rId22"/>
      <p:boldItalic r:id="rId23"/>
    </p:embeddedFont>
    <p:embeddedFont>
      <p:font typeface="Lato" panose="020F0502020204030203" pitchFamily="34" charset="0"/>
      <p:regular r:id="rId24"/>
      <p:bold r:id="rId25"/>
      <p:italic r:id="rId26"/>
      <p:boldItalic r:id="rId27"/>
    </p:embeddedFont>
    <p:embeddedFont>
      <p:font typeface="Meiryo UI" panose="020B0604030504040204" pitchFamily="34" charset="-128"/>
      <p:regular r:id="rId28"/>
      <p:bold r:id="rId29"/>
      <p:italic r:id="rId30"/>
      <p:boldItalic r:id="rId31"/>
    </p:embeddedFont>
    <p:embeddedFont>
      <p:font typeface="Segoe UI Black" panose="020B0A02040204020203" pitchFamily="34" charset="0"/>
      <p:bold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B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FC3109-A1C3-4DB7-BA69-FD7BC074FBBE}">
  <a:tblStyle styleId="{3AFC3109-A1C3-4DB7-BA69-FD7BC074FBBE}" styleName="Table_0">
    <a:wholeTbl>
      <a:tcTxStyle>
        <a:font>
          <a:latin typeface="Arial"/>
          <a:ea typeface="Arial"/>
          <a:cs typeface="Arial"/>
        </a:font>
        <a:srgbClr val="000000"/>
      </a:tcTxStyle>
      <a:tcStyle>
        <a:tcBdr>
          <a:left>
            <a:ln cap="flat" cmpd="sng">
              <a:solidFill>
                <a:srgbClr val="000000"/>
              </a:solidFill>
              <a:prstDash val="solid"/>
              <a:round/>
              <a:headEnd type="none" w="sm" len="sm"/>
              <a:tailEnd type="none" w="sm" len="sm"/>
            </a:ln>
          </a:left>
          <a:right>
            <a:ln cap="flat" cmpd="sng">
              <a:solidFill>
                <a:srgbClr val="000000"/>
              </a:solidFill>
              <a:prstDash val="solid"/>
              <a:round/>
              <a:headEnd type="none" w="sm" len="sm"/>
              <a:tailEnd type="none" w="sm" len="sm"/>
            </a:ln>
          </a:right>
          <a:top>
            <a:ln cap="flat" cmpd="sng">
              <a:solidFill>
                <a:srgbClr val="000000"/>
              </a:solidFill>
              <a:prstDash val="solid"/>
              <a:round/>
              <a:headEnd type="none" w="sm" len="sm"/>
              <a:tailEnd type="none" w="sm" len="sm"/>
            </a:ln>
          </a:top>
          <a:bottom>
            <a:ln cap="flat" cmpd="sng">
              <a:solidFill>
                <a:srgbClr val="000000"/>
              </a:solidFill>
              <a:prstDash val="solid"/>
              <a:round/>
              <a:headEnd type="none" w="sm" len="sm"/>
              <a:tailEnd type="none" w="sm" len="sm"/>
            </a:ln>
          </a:bottom>
          <a:insideH>
            <a:ln cap="flat" cmpd="sng">
              <a:solidFill>
                <a:srgbClr val="000000"/>
              </a:solidFill>
              <a:prstDash val="solid"/>
              <a:round/>
              <a:headEnd type="none" w="sm" len="sm"/>
              <a:tailEnd type="none" w="sm" len="sm"/>
            </a:ln>
          </a:insideH>
          <a:insideV>
            <a:ln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8DEFDE6-5D2F-462C-AC28-CA2684DD0D42}" styleName="Table_1">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8737046-8C01-4D8E-97DB-989E5141E2F0}" styleName="Table_2">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20" autoAdjust="0"/>
    <p:restoredTop sz="94660"/>
  </p:normalViewPr>
  <p:slideViewPr>
    <p:cSldViewPr snapToGrid="0">
      <p:cViewPr>
        <p:scale>
          <a:sx n="150" d="100"/>
          <a:sy n="150" d="100"/>
        </p:scale>
        <p:origin x="108" y="108"/>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jpeg>
</file>

<file path=ppt/media/image12.png>
</file>

<file path=ppt/media/image14.png>
</file>

<file path=ppt/media/image15.jpe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19c420c0e13_0_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 name="Google Shape;55;g19c420c0e13_0_8: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6: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p6: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12749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6: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p6: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99129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37957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628942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b5b39037da_0_266: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g1b5b39037da_0_266: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 name="Google Shape;189;p8: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01585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47871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2311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10021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01333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p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43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4: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 name="Google Shape;63;p4: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p5: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425551" y="350266"/>
            <a:ext cx="11340896" cy="87884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2800" b="0" i="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body" idx="1"/>
          </p:nvPr>
        </p:nvSpPr>
        <p:spPr>
          <a:xfrm>
            <a:off x="2357437" y="2205037"/>
            <a:ext cx="7329805" cy="3357245"/>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b="0" i="0">
                <a:solidFill>
                  <a:schemeClr val="dk1"/>
                </a:solidFil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4" name="Google Shape;14;p2"/>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3"/>
        <p:cNvGrpSpPr/>
        <p:nvPr/>
      </p:nvGrpSpPr>
      <p:grpSpPr>
        <a:xfrm>
          <a:off x="0" y="0"/>
          <a:ext cx="0" cy="0"/>
          <a:chOff x="0" y="0"/>
          <a:chExt cx="0" cy="0"/>
        </a:xfrm>
      </p:grpSpPr>
      <p:sp>
        <p:nvSpPr>
          <p:cNvPr id="24" name="Google Shape;24;p4"/>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7"/>
        <p:cNvGrpSpPr/>
        <p:nvPr/>
      </p:nvGrpSpPr>
      <p:grpSpPr>
        <a:xfrm>
          <a:off x="0" y="0"/>
          <a:ext cx="0" cy="0"/>
          <a:chOff x="0" y="0"/>
          <a:chExt cx="0" cy="0"/>
        </a:xfrm>
      </p:grpSpPr>
      <p:sp>
        <p:nvSpPr>
          <p:cNvPr id="28" name="Google Shape;28;p5"/>
          <p:cNvSpPr txBox="1">
            <a:spLocks noGrp="1"/>
          </p:cNvSpPr>
          <p:nvPr>
            <p:ph type="ctrTitle"/>
          </p:nvPr>
        </p:nvSpPr>
        <p:spPr>
          <a:xfrm>
            <a:off x="914400" y="2125980"/>
            <a:ext cx="10363200" cy="144018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subTitle" idx="1"/>
          </p:nvPr>
        </p:nvSpPr>
        <p:spPr>
          <a:xfrm>
            <a:off x="1828800" y="3840480"/>
            <a:ext cx="8534400" cy="17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25551" y="350266"/>
            <a:ext cx="11340896" cy="87884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2800" b="0" i="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609600" y="1577340"/>
            <a:ext cx="530352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6" name="Google Shape;36;p6"/>
          <p:cNvSpPr txBox="1">
            <a:spLocks noGrp="1"/>
          </p:cNvSpPr>
          <p:nvPr>
            <p:ph type="body" idx="2"/>
          </p:nvPr>
        </p:nvSpPr>
        <p:spPr>
          <a:xfrm>
            <a:off x="6278880" y="1577340"/>
            <a:ext cx="530352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7" name="Google Shape;37;p6"/>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6EE465F-10A2-2558-8C40-854A01781FBF}"/>
              </a:ext>
            </a:extLst>
          </p:cNvPr>
          <p:cNvCxnSpPr>
            <a:cxnSpLocks/>
          </p:cNvCxnSpPr>
          <p:nvPr userDrawn="1"/>
        </p:nvCxnSpPr>
        <p:spPr>
          <a:xfrm>
            <a:off x="0" y="6553200"/>
            <a:ext cx="9372600" cy="0"/>
          </a:xfrm>
          <a:prstGeom prst="line">
            <a:avLst/>
          </a:prstGeom>
          <a:ln w="19050">
            <a:solidFill>
              <a:srgbClr val="FFD807"/>
            </a:solidFill>
          </a:ln>
        </p:spPr>
        <p:style>
          <a:lnRef idx="1">
            <a:schemeClr val="accent6"/>
          </a:lnRef>
          <a:fillRef idx="0">
            <a:schemeClr val="accent6"/>
          </a:fillRef>
          <a:effectRef idx="0">
            <a:schemeClr val="accent6"/>
          </a:effectRef>
          <a:fontRef idx="minor">
            <a:schemeClr val="tx1"/>
          </a:fontRef>
        </p:style>
      </p:cxnSp>
      <p:pic>
        <p:nvPicPr>
          <p:cNvPr id="11" name="Picture 4">
            <a:extLst>
              <a:ext uri="{FF2B5EF4-FFF2-40B4-BE49-F238E27FC236}">
                <a16:creationId xmlns:a16="http://schemas.microsoft.com/office/drawing/2014/main" id="{023D931E-47C4-683D-5F5F-08298A4974E3}"/>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525000" y="6369851"/>
            <a:ext cx="2528952" cy="366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8259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B41D6D2-5C28-FCF0-D87D-41AF4598ADA9}"/>
              </a:ext>
            </a:extLst>
          </p:cNvPr>
          <p:cNvGrpSpPr/>
          <p:nvPr userDrawn="1"/>
        </p:nvGrpSpPr>
        <p:grpSpPr>
          <a:xfrm>
            <a:off x="0" y="0"/>
            <a:ext cx="12192000" cy="735214"/>
            <a:chOff x="0" y="0"/>
            <a:chExt cx="12192000" cy="735214"/>
          </a:xfrm>
        </p:grpSpPr>
        <p:pic>
          <p:nvPicPr>
            <p:cNvPr id="8" name="object 2">
              <a:extLst>
                <a:ext uri="{FF2B5EF4-FFF2-40B4-BE49-F238E27FC236}">
                  <a16:creationId xmlns:a16="http://schemas.microsoft.com/office/drawing/2014/main" id="{5994CC89-7CEA-4FEC-6750-E75E544EA6DF}"/>
                </a:ext>
              </a:extLst>
            </p:cNvPr>
            <p:cNvPicPr/>
            <p:nvPr/>
          </p:nvPicPr>
          <p:blipFill>
            <a:blip r:embed="rId2" cstate="print"/>
            <a:stretch>
              <a:fillRect/>
            </a:stretch>
          </p:blipFill>
          <p:spPr>
            <a:xfrm>
              <a:off x="0" y="3757"/>
              <a:ext cx="12192000" cy="727700"/>
            </a:xfrm>
            <a:prstGeom prst="rect">
              <a:avLst/>
            </a:prstGeom>
          </p:spPr>
        </p:pic>
        <p:sp>
          <p:nvSpPr>
            <p:cNvPr id="9" name="TextBox 8">
              <a:extLst>
                <a:ext uri="{FF2B5EF4-FFF2-40B4-BE49-F238E27FC236}">
                  <a16:creationId xmlns:a16="http://schemas.microsoft.com/office/drawing/2014/main" id="{20588883-CE31-193C-6FE2-847AF923FE69}"/>
                </a:ext>
              </a:extLst>
            </p:cNvPr>
            <p:cNvSpPr txBox="1"/>
            <p:nvPr/>
          </p:nvSpPr>
          <p:spPr>
            <a:xfrm>
              <a:off x="0" y="0"/>
              <a:ext cx="12192000" cy="735214"/>
            </a:xfrm>
            <a:prstGeom prst="rect">
              <a:avLst/>
            </a:prstGeom>
            <a:noFill/>
          </p:spPr>
          <p:txBody>
            <a:bodyPr wrap="square" rtlCol="0">
              <a:spAutoFit/>
            </a:bodyPr>
            <a:lstStyle/>
            <a:p>
              <a:r>
                <a:rPr kumimoji="0" lang="en-US" sz="4000" b="0" i="0" u="none" strike="noStrike" kern="0" cap="none" spc="-10" normalizeH="0" baseline="0" noProof="0" dirty="0">
                  <a:ln>
                    <a:noFill/>
                  </a:ln>
                  <a:solidFill>
                    <a:srgbClr val="FFFFFF"/>
                  </a:solidFill>
                  <a:effectLst/>
                  <a:uLnTx/>
                  <a:uFillTx/>
                  <a:latin typeface="Carlito"/>
                  <a:ea typeface="+mj-ea"/>
                </a:rPr>
                <a:t> </a:t>
              </a:r>
              <a:endParaRPr lang="en-US" dirty="0"/>
            </a:p>
          </p:txBody>
        </p:sp>
      </p:grpSp>
      <p:cxnSp>
        <p:nvCxnSpPr>
          <p:cNvPr id="10" name="Straight Connector 9">
            <a:extLst>
              <a:ext uri="{FF2B5EF4-FFF2-40B4-BE49-F238E27FC236}">
                <a16:creationId xmlns:a16="http://schemas.microsoft.com/office/drawing/2014/main" id="{010F09CE-65B7-ADDC-CD6E-C8E51BB52E4F}"/>
              </a:ext>
            </a:extLst>
          </p:cNvPr>
          <p:cNvCxnSpPr>
            <a:cxnSpLocks/>
          </p:cNvCxnSpPr>
          <p:nvPr userDrawn="1"/>
        </p:nvCxnSpPr>
        <p:spPr>
          <a:xfrm>
            <a:off x="0" y="6553200"/>
            <a:ext cx="9372600" cy="0"/>
          </a:xfrm>
          <a:prstGeom prst="line">
            <a:avLst/>
          </a:prstGeom>
          <a:ln w="19050">
            <a:solidFill>
              <a:srgbClr val="FFD807"/>
            </a:solidFill>
          </a:ln>
        </p:spPr>
        <p:style>
          <a:lnRef idx="1">
            <a:schemeClr val="accent6"/>
          </a:lnRef>
          <a:fillRef idx="0">
            <a:schemeClr val="accent6"/>
          </a:fillRef>
          <a:effectRef idx="0">
            <a:schemeClr val="accent6"/>
          </a:effectRef>
          <a:fontRef idx="minor">
            <a:schemeClr val="tx1"/>
          </a:fontRef>
        </p:style>
      </p:cxnSp>
      <p:pic>
        <p:nvPicPr>
          <p:cNvPr id="11" name="Picture 4">
            <a:extLst>
              <a:ext uri="{FF2B5EF4-FFF2-40B4-BE49-F238E27FC236}">
                <a16:creationId xmlns:a16="http://schemas.microsoft.com/office/drawing/2014/main" id="{ECC7DDA5-8CF0-4A04-A7E4-E61ED6F58437}"/>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525000" y="6369851"/>
            <a:ext cx="2528952" cy="366698"/>
          </a:xfrm>
          <a:prstGeom prst="rect">
            <a:avLst/>
          </a:prstGeom>
          <a:noFill/>
          <a:extLst>
            <a:ext uri="{909E8E84-426E-40DD-AFC4-6F175D3DCCD1}">
              <a14:hiddenFill xmlns:a14="http://schemas.microsoft.com/office/drawing/2010/main">
                <a:solidFill>
                  <a:srgbClr val="FFFFFF"/>
                </a:solidFill>
              </a14:hiddenFill>
            </a:ext>
          </a:extLst>
        </p:spPr>
      </p:pic>
      <p:sp>
        <p:nvSpPr>
          <p:cNvPr id="13" name="Holder 2">
            <a:extLst>
              <a:ext uri="{FF2B5EF4-FFF2-40B4-BE49-F238E27FC236}">
                <a16:creationId xmlns:a16="http://schemas.microsoft.com/office/drawing/2014/main" id="{400EE181-5351-151C-BA3B-7E7924B178E5}"/>
              </a:ext>
            </a:extLst>
          </p:cNvPr>
          <p:cNvSpPr>
            <a:spLocks noGrp="1"/>
          </p:cNvSpPr>
          <p:nvPr>
            <p:ph type="title" hasCustomPrompt="1"/>
          </p:nvPr>
        </p:nvSpPr>
        <p:spPr>
          <a:xfrm>
            <a:off x="228600" y="59830"/>
            <a:ext cx="11963400" cy="615553"/>
          </a:xfrm>
        </p:spPr>
        <p:txBody>
          <a:bodyPr lIns="0" tIns="0" rIns="0" bIns="0"/>
          <a:lstStyle>
            <a:lvl1pPr>
              <a:defRPr sz="4000" b="0" i="0">
                <a:solidFill>
                  <a:schemeClr val="bg1"/>
                </a:solidFill>
                <a:latin typeface="Carlito"/>
                <a:cs typeface="Carlito"/>
              </a:defRPr>
            </a:lvl1pPr>
          </a:lstStyle>
          <a:p>
            <a:r>
              <a:rPr lang="en-US" dirty="0"/>
              <a:t>Add Title</a:t>
            </a:r>
            <a:endParaRPr dirty="0"/>
          </a:p>
        </p:txBody>
      </p:sp>
    </p:spTree>
    <p:extLst>
      <p:ext uri="{BB962C8B-B14F-4D97-AF65-F5344CB8AC3E}">
        <p14:creationId xmlns:p14="http://schemas.microsoft.com/office/powerpoint/2010/main" val="34279265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25551" y="350266"/>
            <a:ext cx="11340896" cy="87884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28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2357437" y="2205037"/>
            <a:ext cx="7329805" cy="3357245"/>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b="0" i="0" u="none" strike="noStrike" cap="none">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9" name="Google Shape;9;p1"/>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b="0" i="0" u="none" strike="noStrike" cap="none">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1"/>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b="0" i="0" u="none" strike="noStrike" cap="none">
                <a:solidFill>
                  <a:srgbClr val="888888"/>
                </a:solidFill>
              </a:defRPr>
            </a:lvl1pPr>
            <a:lvl2pPr marL="0" marR="0" lvl="1" indent="0" algn="r" rtl="0">
              <a:spcBef>
                <a:spcPts val="0"/>
              </a:spcBef>
              <a:buNone/>
              <a:defRPr sz="1800" b="0" i="0" u="none" strike="noStrike" cap="none">
                <a:solidFill>
                  <a:srgbClr val="888888"/>
                </a:solidFill>
              </a:defRPr>
            </a:lvl2pPr>
            <a:lvl3pPr marL="0" marR="0" lvl="2" indent="0" algn="r" rtl="0">
              <a:spcBef>
                <a:spcPts val="0"/>
              </a:spcBef>
              <a:buNone/>
              <a:defRPr sz="1800" b="0" i="0" u="none" strike="noStrike" cap="none">
                <a:solidFill>
                  <a:srgbClr val="888888"/>
                </a:solidFill>
              </a:defRPr>
            </a:lvl3pPr>
            <a:lvl4pPr marL="0" marR="0" lvl="3" indent="0" algn="r" rtl="0">
              <a:spcBef>
                <a:spcPts val="0"/>
              </a:spcBef>
              <a:buNone/>
              <a:defRPr sz="1800" b="0" i="0" u="none" strike="noStrike" cap="none">
                <a:solidFill>
                  <a:srgbClr val="888888"/>
                </a:solidFill>
              </a:defRPr>
            </a:lvl4pPr>
            <a:lvl5pPr marL="0" marR="0" lvl="4" indent="0" algn="r" rtl="0">
              <a:spcBef>
                <a:spcPts val="0"/>
              </a:spcBef>
              <a:buNone/>
              <a:defRPr sz="1800" b="0" i="0" u="none" strike="noStrike" cap="none">
                <a:solidFill>
                  <a:srgbClr val="888888"/>
                </a:solidFill>
              </a:defRPr>
            </a:lvl5pPr>
            <a:lvl6pPr marL="0" marR="0" lvl="5" indent="0" algn="r" rtl="0">
              <a:spcBef>
                <a:spcPts val="0"/>
              </a:spcBef>
              <a:buNone/>
              <a:defRPr sz="1800" b="0" i="0" u="none" strike="noStrike" cap="none">
                <a:solidFill>
                  <a:srgbClr val="888888"/>
                </a:solidFill>
              </a:defRPr>
            </a:lvl6pPr>
            <a:lvl7pPr marL="0" marR="0" lvl="6" indent="0" algn="r" rtl="0">
              <a:spcBef>
                <a:spcPts val="0"/>
              </a:spcBef>
              <a:buNone/>
              <a:defRPr sz="1800" b="0" i="0" u="none" strike="noStrike" cap="none">
                <a:solidFill>
                  <a:srgbClr val="888888"/>
                </a:solidFill>
              </a:defRPr>
            </a:lvl7pPr>
            <a:lvl8pPr marL="0" marR="0" lvl="7" indent="0" algn="r" rtl="0">
              <a:spcBef>
                <a:spcPts val="0"/>
              </a:spcBef>
              <a:buNone/>
              <a:defRPr sz="1800" b="0" i="0" u="none" strike="noStrike" cap="none">
                <a:solidFill>
                  <a:srgbClr val="888888"/>
                </a:solidFill>
              </a:defRPr>
            </a:lvl8pPr>
            <a:lvl9pPr marL="0" marR="0" lvl="8" indent="0" algn="r" rtl="0">
              <a:spcBef>
                <a:spcPts val="0"/>
              </a:spcBef>
              <a:buNone/>
              <a:defRPr sz="1800" b="0" i="0" u="none" strike="noStrike" cap="none">
                <a:solidFill>
                  <a:srgbClr val="888888"/>
                </a:solidFil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62" r:id="rId5"/>
    <p:sldLayoutId id="214748366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5.xml"/><Relationship Id="rId5" Type="http://schemas.openxmlformats.org/officeDocument/2006/relationships/image" Target="../media/image5.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1.jpeg"/><Relationship Id="rId5" Type="http://schemas.openxmlformats.org/officeDocument/2006/relationships/image" Target="../media/image17.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hyperlink" Target="https://podcast.bestbook.cool/" TargetMode="External"/><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themeOverride" Target="../theme/themeOverride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ata Visualization Images - Free Download on Freepik">
            <a:extLst>
              <a:ext uri="{FF2B5EF4-FFF2-40B4-BE49-F238E27FC236}">
                <a16:creationId xmlns:a16="http://schemas.microsoft.com/office/drawing/2014/main" id="{CA159194-6906-3E9B-CC7E-545138AC91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2" y="0"/>
            <a:ext cx="12344401" cy="6846482"/>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E675749C-17F1-7E91-A575-9227FCA51823}"/>
              </a:ext>
            </a:extLst>
          </p:cNvPr>
          <p:cNvSpPr/>
          <p:nvPr/>
        </p:nvSpPr>
        <p:spPr>
          <a:xfrm>
            <a:off x="-152400" y="0"/>
            <a:ext cx="12344400" cy="6858000"/>
          </a:xfrm>
          <a:prstGeom prst="rect">
            <a:avLst/>
          </a:prstGeom>
          <a:solidFill>
            <a:srgbClr val="003768">
              <a:alpha val="6392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b="1" dirty="0">
              <a:solidFill>
                <a:srgbClr val="8C8A88"/>
              </a:solidFill>
            </a:endParaRPr>
          </a:p>
        </p:txBody>
      </p:sp>
      <p:sp>
        <p:nvSpPr>
          <p:cNvPr id="3" name="TextBox 2">
            <a:extLst>
              <a:ext uri="{FF2B5EF4-FFF2-40B4-BE49-F238E27FC236}">
                <a16:creationId xmlns:a16="http://schemas.microsoft.com/office/drawing/2014/main" id="{0ED1DD11-1443-DB76-8FF9-659A6F15AA43}"/>
              </a:ext>
            </a:extLst>
          </p:cNvPr>
          <p:cNvSpPr txBox="1"/>
          <p:nvPr/>
        </p:nvSpPr>
        <p:spPr>
          <a:xfrm>
            <a:off x="2590800" y="381000"/>
            <a:ext cx="6096000" cy="1107996"/>
          </a:xfrm>
          <a:prstGeom prst="rect">
            <a:avLst/>
          </a:prstGeom>
          <a:noFill/>
        </p:spPr>
        <p:txBody>
          <a:bodyPr wrap="square">
            <a:spAutoFit/>
          </a:bodyPr>
          <a:lstStyle/>
          <a:p>
            <a:r>
              <a:rPr lang="en-US" sz="6600" b="1" i="0" dirty="0">
                <a:solidFill>
                  <a:schemeClr val="bg1"/>
                </a:solidFill>
                <a:effectLst/>
                <a:latin typeface="Segoe UI Black" panose="020B0A02040204020203" pitchFamily="34" charset="0"/>
                <a:ea typeface="Segoe UI Black" panose="020B0A02040204020203" pitchFamily="34" charset="0"/>
                <a:cs typeface="Leelawadee" panose="020B0502040204020203" pitchFamily="34" charset="-34"/>
              </a:rPr>
              <a:t>DSA5400</a:t>
            </a:r>
            <a:endParaRPr lang="en-US" sz="6600" dirty="0">
              <a:solidFill>
                <a:schemeClr val="bg1"/>
              </a:solidFill>
              <a:latin typeface="Segoe UI Black" panose="020B0A02040204020203" pitchFamily="34" charset="0"/>
              <a:ea typeface="Segoe UI Black" panose="020B0A02040204020203" pitchFamily="34" charset="0"/>
              <a:cs typeface="Leelawadee" panose="020B0502040204020203" pitchFamily="34" charset="-34"/>
            </a:endParaRPr>
          </a:p>
        </p:txBody>
      </p:sp>
      <p:sp>
        <p:nvSpPr>
          <p:cNvPr id="6" name="TextBox 5">
            <a:extLst>
              <a:ext uri="{FF2B5EF4-FFF2-40B4-BE49-F238E27FC236}">
                <a16:creationId xmlns:a16="http://schemas.microsoft.com/office/drawing/2014/main" id="{D32B5CB9-66D3-A175-3587-FF23F9716912}"/>
              </a:ext>
            </a:extLst>
          </p:cNvPr>
          <p:cNvSpPr txBox="1"/>
          <p:nvPr/>
        </p:nvSpPr>
        <p:spPr>
          <a:xfrm>
            <a:off x="2554705" y="1509534"/>
            <a:ext cx="9448800" cy="923330"/>
          </a:xfrm>
          <a:prstGeom prst="rect">
            <a:avLst/>
          </a:prstGeom>
          <a:noFill/>
        </p:spPr>
        <p:txBody>
          <a:bodyPr wrap="square">
            <a:spAutoFit/>
          </a:bodyPr>
          <a:lstStyle>
            <a:defPPr>
              <a:defRPr kern="0"/>
            </a:defPPr>
            <a:lvl1pPr>
              <a:defRPr sz="8000" b="1" i="0">
                <a:solidFill>
                  <a:schemeClr val="bg1"/>
                </a:solidFill>
                <a:effectLst/>
                <a:latin typeface="Segoe UI Black" panose="020B0A02040204020203" pitchFamily="34" charset="0"/>
                <a:ea typeface="Segoe UI Black" panose="020B0A02040204020203" pitchFamily="34" charset="0"/>
                <a:cs typeface="Leelawadee" panose="020B0502040204020203" pitchFamily="34" charset="-34"/>
              </a:defRPr>
            </a:lvl1pPr>
          </a:lstStyle>
          <a:p>
            <a:r>
              <a:rPr lang="en-US" sz="5400" dirty="0"/>
              <a:t>Visual Data Exploration</a:t>
            </a:r>
          </a:p>
        </p:txBody>
      </p:sp>
      <p:pic>
        <p:nvPicPr>
          <p:cNvPr id="19" name="Slide">
            <a:extLst>
              <a:ext uri="{FF2B5EF4-FFF2-40B4-BE49-F238E27FC236}">
                <a16:creationId xmlns:a16="http://schemas.microsoft.com/office/drawing/2014/main" id="{571855EC-D0F0-2175-3072-5308B9DD4B99}"/>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Layer>
                </a14:imgProps>
              </a:ext>
            </a:extLst>
          </a:blip>
          <a:srcRect t="4640" r="78304"/>
          <a:stretch/>
        </p:blipFill>
        <p:spPr>
          <a:xfrm>
            <a:off x="-152404" y="208509"/>
            <a:ext cx="1900314" cy="4698087"/>
          </a:xfrm>
          <a:prstGeom prst="rect">
            <a:avLst/>
          </a:prstGeom>
        </p:spPr>
      </p:pic>
      <p:sp>
        <p:nvSpPr>
          <p:cNvPr id="20" name="TextBox 19">
            <a:extLst>
              <a:ext uri="{FF2B5EF4-FFF2-40B4-BE49-F238E27FC236}">
                <a16:creationId xmlns:a16="http://schemas.microsoft.com/office/drawing/2014/main" id="{FB8DE0C5-3256-0635-E0A7-9AFEFE665795}"/>
              </a:ext>
            </a:extLst>
          </p:cNvPr>
          <p:cNvSpPr txBox="1"/>
          <p:nvPr/>
        </p:nvSpPr>
        <p:spPr>
          <a:xfrm>
            <a:off x="152400" y="6143833"/>
            <a:ext cx="7010400" cy="584775"/>
          </a:xfrm>
          <a:prstGeom prst="rect">
            <a:avLst/>
          </a:prstGeom>
          <a:noFill/>
        </p:spPr>
        <p:txBody>
          <a:bodyPr wrap="square">
            <a:spAutoFit/>
          </a:bodyPr>
          <a:lstStyle/>
          <a:p>
            <a:pPr marL="0" marR="0" lvl="0" indent="0" algn="l" defTabSz="914400" eaLnBrk="1" fontAlgn="auto" latinLnBrk="0" hangingPunct="1">
              <a:lnSpc>
                <a:spcPct val="100000"/>
              </a:lnSpc>
              <a:spcBef>
                <a:spcPts val="0"/>
              </a:spcBef>
              <a:spcAft>
                <a:spcPts val="0"/>
              </a:spcAft>
              <a:buClrTx/>
              <a:buSzTx/>
              <a:buFontTx/>
              <a:buNone/>
              <a:tabLst/>
              <a:defRPr/>
            </a:pPr>
            <a:r>
              <a:rPr lang="en-US" sz="3200" spc="600" dirty="0">
                <a:solidFill>
                  <a:srgbClr val="FEDE05"/>
                </a:solidFill>
                <a:latin typeface="Meiryo UI" panose="020B0400000000000000" pitchFamily="34" charset="-128"/>
                <a:ea typeface="Meiryo UI" panose="020B0400000000000000" pitchFamily="34" charset="-128"/>
              </a:rPr>
              <a:t>Michael Dupin, Ph.D.</a:t>
            </a:r>
          </a:p>
        </p:txBody>
      </p:sp>
      <p:grpSp>
        <p:nvGrpSpPr>
          <p:cNvPr id="25" name="Group 24">
            <a:extLst>
              <a:ext uri="{FF2B5EF4-FFF2-40B4-BE49-F238E27FC236}">
                <a16:creationId xmlns:a16="http://schemas.microsoft.com/office/drawing/2014/main" id="{D62B1F23-9A5A-0538-9DF4-B872550A47C7}"/>
              </a:ext>
            </a:extLst>
          </p:cNvPr>
          <p:cNvGrpSpPr/>
          <p:nvPr/>
        </p:nvGrpSpPr>
        <p:grpSpPr>
          <a:xfrm>
            <a:off x="514350" y="5141419"/>
            <a:ext cx="11032542" cy="646331"/>
            <a:chOff x="2976486" y="4436360"/>
            <a:chExt cx="7467600" cy="646331"/>
          </a:xfrm>
        </p:grpSpPr>
        <p:sp>
          <p:nvSpPr>
            <p:cNvPr id="13" name="TextBox 12">
              <a:extLst>
                <a:ext uri="{FF2B5EF4-FFF2-40B4-BE49-F238E27FC236}">
                  <a16:creationId xmlns:a16="http://schemas.microsoft.com/office/drawing/2014/main" id="{33F1158F-349A-A79B-23AB-E39A5D530A7C}"/>
                </a:ext>
              </a:extLst>
            </p:cNvPr>
            <p:cNvSpPr txBox="1"/>
            <p:nvPr/>
          </p:nvSpPr>
          <p:spPr>
            <a:xfrm>
              <a:off x="3316325" y="4436360"/>
              <a:ext cx="6588485" cy="646331"/>
            </a:xfrm>
            <a:prstGeom prst="rect">
              <a:avLst/>
            </a:prstGeom>
            <a:noFill/>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3600" b="1" dirty="0">
                  <a:solidFill>
                    <a:srgbClr val="FEDE05"/>
                  </a:solidFill>
                  <a:latin typeface="Segoe UI Black" panose="020B0A02040204020203" pitchFamily="34" charset="0"/>
                  <a:ea typeface="Segoe UI Black" panose="020B0A02040204020203" pitchFamily="34" charset="0"/>
                </a:rPr>
                <a:t>Module 8: Story Telling and Wrap-up</a:t>
              </a:r>
            </a:p>
          </p:txBody>
        </p:sp>
        <p:cxnSp>
          <p:nvCxnSpPr>
            <p:cNvPr id="22" name="Straight Connector 21">
              <a:extLst>
                <a:ext uri="{FF2B5EF4-FFF2-40B4-BE49-F238E27FC236}">
                  <a16:creationId xmlns:a16="http://schemas.microsoft.com/office/drawing/2014/main" id="{ED9B9E77-1E8A-9E39-404E-74D670B1F69B}"/>
                </a:ext>
              </a:extLst>
            </p:cNvPr>
            <p:cNvCxnSpPr>
              <a:cxnSpLocks/>
            </p:cNvCxnSpPr>
            <p:nvPr/>
          </p:nvCxnSpPr>
          <p:spPr>
            <a:xfrm flipH="1">
              <a:off x="2976486" y="4797623"/>
              <a:ext cx="489385" cy="0"/>
            </a:xfrm>
            <a:prstGeom prst="line">
              <a:avLst/>
            </a:prstGeom>
            <a:ln w="57150">
              <a:solidFill>
                <a:srgbClr val="FEDE05"/>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A808548-D8C0-BAE8-35E2-1C79DDA8B9E3}"/>
                </a:ext>
              </a:extLst>
            </p:cNvPr>
            <p:cNvCxnSpPr>
              <a:cxnSpLocks/>
            </p:cNvCxnSpPr>
            <p:nvPr/>
          </p:nvCxnSpPr>
          <p:spPr>
            <a:xfrm flipH="1">
              <a:off x="9904810" y="4797623"/>
              <a:ext cx="539276" cy="0"/>
            </a:xfrm>
            <a:prstGeom prst="line">
              <a:avLst/>
            </a:prstGeom>
            <a:ln w="57150">
              <a:solidFill>
                <a:srgbClr val="FEDE05"/>
              </a:solidFill>
            </a:ln>
          </p:spPr>
          <p:style>
            <a:lnRef idx="1">
              <a:schemeClr val="accent1"/>
            </a:lnRef>
            <a:fillRef idx="0">
              <a:schemeClr val="accent1"/>
            </a:fillRef>
            <a:effectRef idx="0">
              <a:schemeClr val="accent1"/>
            </a:effectRef>
            <a:fontRef idx="minor">
              <a:schemeClr val="tx1"/>
            </a:fontRef>
          </p:style>
        </p:cxnSp>
      </p:grpSp>
      <p:sp>
        <p:nvSpPr>
          <p:cNvPr id="26" name="Rectangle 25">
            <a:extLst>
              <a:ext uri="{FF2B5EF4-FFF2-40B4-BE49-F238E27FC236}">
                <a16:creationId xmlns:a16="http://schemas.microsoft.com/office/drawing/2014/main" id="{2EFA9C34-6C1B-C4D3-6220-5A123A176B82}"/>
              </a:ext>
            </a:extLst>
          </p:cNvPr>
          <p:cNvSpPr/>
          <p:nvPr/>
        </p:nvSpPr>
        <p:spPr>
          <a:xfrm>
            <a:off x="1219200" y="1066800"/>
            <a:ext cx="67733" cy="381000"/>
          </a:xfrm>
          <a:prstGeom prst="rect">
            <a:avLst/>
          </a:prstGeom>
          <a:solidFill>
            <a:srgbClr val="0037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9245F50-2211-80EA-1726-4049EB000708}"/>
              </a:ext>
            </a:extLst>
          </p:cNvPr>
          <p:cNvSpPr/>
          <p:nvPr/>
        </p:nvSpPr>
        <p:spPr>
          <a:xfrm>
            <a:off x="1286933" y="1062952"/>
            <a:ext cx="160867" cy="245533"/>
          </a:xfrm>
          <a:prstGeom prst="rect">
            <a:avLst/>
          </a:prstGeom>
          <a:solidFill>
            <a:srgbClr val="FFDD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E8C4B42E-B69A-D3A0-1A56-A73405B1E6E8}"/>
              </a:ext>
            </a:extLst>
          </p:cNvPr>
          <p:cNvPicPr>
            <a:picLocks noChangeAspect="1"/>
          </p:cNvPicPr>
          <p:nvPr/>
        </p:nvPicPr>
        <p:blipFill rotWithShape="1">
          <a:blip r:embed="rId5"/>
          <a:srcRect l="11239" t="52762" b="-1"/>
          <a:stretch/>
        </p:blipFill>
        <p:spPr>
          <a:xfrm>
            <a:off x="152400" y="2613664"/>
            <a:ext cx="2587648" cy="2346955"/>
          </a:xfrm>
          <a:prstGeom prst="triangle">
            <a:avLst>
              <a:gd name="adj" fmla="val 77968"/>
            </a:avLst>
          </a:prstGeom>
        </p:spPr>
      </p:pic>
    </p:spTree>
    <p:extLst>
      <p:ext uri="{BB962C8B-B14F-4D97-AF65-F5344CB8AC3E}">
        <p14:creationId xmlns:p14="http://schemas.microsoft.com/office/powerpoint/2010/main" val="4329058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8" name="Google Shape;158;p24"/>
          <p:cNvSpPr txBox="1"/>
          <p:nvPr/>
        </p:nvSpPr>
        <p:spPr>
          <a:xfrm>
            <a:off x="795347" y="1139316"/>
            <a:ext cx="8309182" cy="796165"/>
          </a:xfrm>
          <a:prstGeom prst="rect">
            <a:avLst/>
          </a:prstGeom>
          <a:noFill/>
          <a:ln>
            <a:noFill/>
          </a:ln>
        </p:spPr>
        <p:txBody>
          <a:bodyPr spcFirstLastPara="1" wrap="square" lIns="0" tIns="12050" rIns="0" bIns="0" anchor="t" anchorCtr="0">
            <a:spAutoFit/>
          </a:bodyPr>
          <a:lstStyle/>
          <a:p>
            <a:pPr marL="12066" marR="0" lvl="0" algn="l" rtl="0">
              <a:lnSpc>
                <a:spcPct val="100000"/>
              </a:lnSpc>
              <a:spcBef>
                <a:spcPts val="0"/>
              </a:spcBef>
              <a:spcAft>
                <a:spcPts val="0"/>
              </a:spcAft>
              <a:buSzPts val="2200"/>
            </a:pPr>
            <a:r>
              <a:rPr lang="en-US" sz="1600" b="1" dirty="0">
                <a:solidFill>
                  <a:srgbClr val="FFC000"/>
                </a:solidFill>
                <a:latin typeface="Calibri"/>
                <a:ea typeface="Calibri"/>
                <a:cs typeface="Calibri"/>
                <a:sym typeface="Calibri"/>
              </a:rPr>
              <a:t>Engage</a:t>
            </a:r>
            <a:endParaRPr sz="1600" dirty="0">
              <a:solidFill>
                <a:srgbClr val="FFC000"/>
              </a:solidFill>
              <a:latin typeface="Calibri"/>
              <a:ea typeface="Calibri"/>
              <a:cs typeface="Calibri"/>
              <a:sym typeface="Calibri"/>
            </a:endParaRPr>
          </a:p>
          <a:p>
            <a:pPr marL="489584" marR="0" lvl="1" indent="-229235" algn="l" rtl="0">
              <a:lnSpc>
                <a:spcPct val="107954"/>
              </a:lnSpc>
              <a:spcBef>
                <a:spcPts val="70"/>
              </a:spcBef>
              <a:spcAft>
                <a:spcPts val="0"/>
              </a:spcAft>
              <a:buSzPts val="1750"/>
              <a:buFont typeface="Arial"/>
              <a:buChar char="•"/>
            </a:pPr>
            <a:r>
              <a:rPr lang="en-US" sz="1600" b="0" i="0" u="none" strike="noStrike" cap="none" dirty="0">
                <a:latin typeface="Calibri"/>
                <a:ea typeface="Calibri"/>
                <a:cs typeface="Calibri"/>
                <a:sym typeface="Calibri"/>
              </a:rPr>
              <a:t>Talk in the audience’s language about things </a:t>
            </a:r>
            <a:r>
              <a:rPr lang="en-US" sz="1600" dirty="0">
                <a:latin typeface="Calibri"/>
                <a:ea typeface="Calibri"/>
                <a:cs typeface="Calibri"/>
                <a:sym typeface="Calibri"/>
              </a:rPr>
              <a:t>that interest them.</a:t>
            </a:r>
            <a:endParaRPr sz="1600" dirty="0">
              <a:latin typeface="Calibri"/>
              <a:ea typeface="Calibri"/>
              <a:cs typeface="Calibri"/>
              <a:sym typeface="Calibri"/>
            </a:endParaRPr>
          </a:p>
          <a:p>
            <a:pPr marL="489584" marR="0" lvl="1" indent="-229235" algn="l" rtl="0">
              <a:lnSpc>
                <a:spcPct val="100000"/>
              </a:lnSpc>
              <a:spcBef>
                <a:spcPts val="75"/>
              </a:spcBef>
              <a:spcAft>
                <a:spcPts val="0"/>
              </a:spcAft>
              <a:buSzPts val="1750"/>
              <a:buFont typeface="Arial"/>
              <a:buChar char="•"/>
            </a:pPr>
            <a:r>
              <a:rPr lang="en-US" sz="1600" b="0" i="0" u="none" strike="noStrike" cap="none" dirty="0">
                <a:latin typeface="Calibri"/>
                <a:ea typeface="Calibri"/>
                <a:cs typeface="Calibri"/>
                <a:sym typeface="Calibri"/>
              </a:rPr>
              <a:t>Present the story in engaging mediums</a:t>
            </a:r>
            <a:endParaRPr sz="1600" b="0" i="0" u="none" strike="noStrike" cap="none" dirty="0">
              <a:latin typeface="Calibri"/>
              <a:ea typeface="Calibri"/>
              <a:cs typeface="Calibri"/>
              <a:sym typeface="Calibri"/>
            </a:endParaRPr>
          </a:p>
        </p:txBody>
      </p:sp>
      <p:sp>
        <p:nvSpPr>
          <p:cNvPr id="159" name="Google Shape;159;p24"/>
          <p:cNvSpPr txBox="1"/>
          <p:nvPr/>
        </p:nvSpPr>
        <p:spPr>
          <a:xfrm>
            <a:off x="3005695" y="3059909"/>
            <a:ext cx="7723703" cy="806231"/>
          </a:xfrm>
          <a:prstGeom prst="rect">
            <a:avLst/>
          </a:prstGeom>
          <a:noFill/>
          <a:ln>
            <a:noFill/>
          </a:ln>
        </p:spPr>
        <p:txBody>
          <a:bodyPr spcFirstLastPara="1" wrap="square" lIns="0" tIns="12050" rIns="0" bIns="0" anchor="t" anchorCtr="0">
            <a:spAutoFit/>
          </a:bodyPr>
          <a:lstStyle/>
          <a:p>
            <a:pPr marL="12066">
              <a:buSzPts val="2200"/>
            </a:pPr>
            <a:r>
              <a:rPr lang="en-US" sz="1600" b="1" dirty="0">
                <a:solidFill>
                  <a:srgbClr val="FFC000"/>
                </a:solidFill>
                <a:latin typeface="Calibri"/>
                <a:ea typeface="Calibri"/>
                <a:cs typeface="Calibri"/>
                <a:sym typeface="Calibri"/>
              </a:rPr>
              <a:t>Explain</a:t>
            </a:r>
            <a:endParaRPr sz="1600" b="1" dirty="0">
              <a:solidFill>
                <a:srgbClr val="FFC000"/>
              </a:solidFill>
              <a:latin typeface="Calibri"/>
              <a:ea typeface="Calibri"/>
              <a:cs typeface="Calibri"/>
              <a:sym typeface="Calibri"/>
            </a:endParaRPr>
          </a:p>
          <a:p>
            <a:pPr marL="481965" marR="5080" lvl="1" indent="-228600" algn="l" rtl="0">
              <a:lnSpc>
                <a:spcPct val="80000"/>
              </a:lnSpc>
              <a:spcBef>
                <a:spcPts val="605"/>
              </a:spcBef>
              <a:spcAft>
                <a:spcPts val="0"/>
              </a:spcAft>
              <a:buSzPts val="1750"/>
              <a:buFont typeface="Arial"/>
              <a:buChar char="•"/>
            </a:pPr>
            <a:r>
              <a:rPr lang="en-US" sz="1600" b="0" i="0" u="none" strike="noStrike" cap="none" dirty="0">
                <a:latin typeface="Calibri"/>
                <a:ea typeface="Calibri"/>
                <a:cs typeface="Calibri"/>
                <a:sym typeface="Calibri"/>
              </a:rPr>
              <a:t>Why are the statistics and analysis of what you are presenting important?</a:t>
            </a:r>
            <a:endParaRPr sz="1600" b="0" i="0" u="none" strike="noStrike" cap="none" dirty="0">
              <a:latin typeface="Calibri"/>
              <a:ea typeface="Calibri"/>
              <a:cs typeface="Calibri"/>
              <a:sym typeface="Calibri"/>
            </a:endParaRPr>
          </a:p>
          <a:p>
            <a:pPr marL="481965" marR="142240" lvl="1" indent="-228600" algn="l" rtl="0">
              <a:lnSpc>
                <a:spcPct val="80000"/>
              </a:lnSpc>
              <a:spcBef>
                <a:spcPts val="600"/>
              </a:spcBef>
              <a:spcAft>
                <a:spcPts val="0"/>
              </a:spcAft>
              <a:buSzPts val="1750"/>
              <a:buFont typeface="Arial"/>
              <a:buChar char="•"/>
            </a:pPr>
            <a:r>
              <a:rPr lang="en-US" sz="1600" b="0" i="0" u="none" strike="noStrike" cap="none" dirty="0">
                <a:latin typeface="Calibri"/>
                <a:ea typeface="Calibri"/>
                <a:cs typeface="Calibri"/>
                <a:sym typeface="Calibri"/>
              </a:rPr>
              <a:t>Why did you make the decisions that you did in your analytical journey?</a:t>
            </a:r>
            <a:endParaRPr sz="1600" b="0" i="0" u="none" strike="noStrike" cap="none" dirty="0">
              <a:latin typeface="Calibri"/>
              <a:ea typeface="Calibri"/>
              <a:cs typeface="Calibri"/>
              <a:sym typeface="Calibri"/>
            </a:endParaRPr>
          </a:p>
        </p:txBody>
      </p:sp>
      <p:sp>
        <p:nvSpPr>
          <p:cNvPr id="160" name="Google Shape;160;p24"/>
          <p:cNvSpPr txBox="1"/>
          <p:nvPr/>
        </p:nvSpPr>
        <p:spPr>
          <a:xfrm>
            <a:off x="5387724" y="4745990"/>
            <a:ext cx="6473162" cy="796165"/>
          </a:xfrm>
          <a:prstGeom prst="rect">
            <a:avLst/>
          </a:prstGeom>
          <a:noFill/>
          <a:ln>
            <a:noFill/>
          </a:ln>
        </p:spPr>
        <p:txBody>
          <a:bodyPr spcFirstLastPara="1" wrap="square" lIns="0" tIns="12050" rIns="0" bIns="0" anchor="t" anchorCtr="0">
            <a:spAutoFit/>
          </a:bodyPr>
          <a:lstStyle/>
          <a:p>
            <a:pPr marL="12066">
              <a:buSzPts val="2200"/>
            </a:pPr>
            <a:r>
              <a:rPr lang="en-US" sz="1600" b="1" dirty="0">
                <a:solidFill>
                  <a:srgbClr val="FFC000"/>
                </a:solidFill>
                <a:latin typeface="Calibri"/>
                <a:ea typeface="Calibri"/>
                <a:cs typeface="Calibri"/>
                <a:sym typeface="Calibri"/>
              </a:rPr>
              <a:t>Enlighten</a:t>
            </a:r>
            <a:endParaRPr sz="1600" b="1" dirty="0">
              <a:solidFill>
                <a:srgbClr val="FFC000"/>
              </a:solidFill>
              <a:latin typeface="Calibri"/>
              <a:ea typeface="Calibri"/>
              <a:cs typeface="Calibri"/>
              <a:sym typeface="Calibri"/>
            </a:endParaRPr>
          </a:p>
          <a:p>
            <a:pPr marL="489584" marR="0" lvl="1" indent="-229235" algn="l" rtl="0">
              <a:lnSpc>
                <a:spcPct val="100000"/>
              </a:lnSpc>
              <a:spcBef>
                <a:spcPts val="70"/>
              </a:spcBef>
              <a:spcAft>
                <a:spcPts val="0"/>
              </a:spcAft>
              <a:buSzPts val="1750"/>
              <a:buFont typeface="Arial"/>
              <a:buChar char="•"/>
            </a:pPr>
            <a:r>
              <a:rPr lang="en-US" sz="1600" b="0" i="0" u="none" strike="noStrike" cap="none" dirty="0">
                <a:latin typeface="Calibri"/>
                <a:ea typeface="Calibri"/>
                <a:cs typeface="Calibri"/>
                <a:sym typeface="Calibri"/>
              </a:rPr>
              <a:t>What did we learn?</a:t>
            </a:r>
            <a:endParaRPr sz="1600" b="0" i="0" u="none" strike="noStrike" cap="none" dirty="0">
              <a:latin typeface="Calibri"/>
              <a:ea typeface="Calibri"/>
              <a:cs typeface="Calibri"/>
              <a:sym typeface="Calibri"/>
            </a:endParaRPr>
          </a:p>
          <a:p>
            <a:pPr marL="489584" marR="0" lvl="1" indent="-229235" algn="l" rtl="0">
              <a:lnSpc>
                <a:spcPct val="107954"/>
              </a:lnSpc>
              <a:spcBef>
                <a:spcPts val="75"/>
              </a:spcBef>
              <a:spcAft>
                <a:spcPts val="0"/>
              </a:spcAft>
              <a:buSzPts val="1750"/>
              <a:buFont typeface="Arial"/>
              <a:buChar char="•"/>
            </a:pPr>
            <a:r>
              <a:rPr lang="en-US" sz="1600" b="0" i="0" u="none" strike="noStrike" cap="none" dirty="0">
                <a:latin typeface="Calibri"/>
                <a:ea typeface="Calibri"/>
                <a:cs typeface="Calibri"/>
                <a:sym typeface="Calibri"/>
              </a:rPr>
              <a:t>What does it mean for goals of the </a:t>
            </a:r>
            <a:r>
              <a:rPr lang="en-US" sz="1600" dirty="0">
                <a:latin typeface="Calibri"/>
                <a:ea typeface="Calibri"/>
                <a:cs typeface="Calibri"/>
                <a:sym typeface="Calibri"/>
              </a:rPr>
              <a:t>business?</a:t>
            </a:r>
            <a:endParaRPr sz="1600" dirty="0">
              <a:latin typeface="Calibri"/>
              <a:ea typeface="Calibri"/>
              <a:cs typeface="Calibri"/>
              <a:sym typeface="Calibri"/>
            </a:endParaRPr>
          </a:p>
        </p:txBody>
      </p:sp>
      <p:sp>
        <p:nvSpPr>
          <p:cNvPr id="2" name="Title 1">
            <a:extLst>
              <a:ext uri="{FF2B5EF4-FFF2-40B4-BE49-F238E27FC236}">
                <a16:creationId xmlns:a16="http://schemas.microsoft.com/office/drawing/2014/main" id="{A06DBA2F-26CC-8F86-2C8C-E2DD752B5BCB}"/>
              </a:ext>
            </a:extLst>
          </p:cNvPr>
          <p:cNvSpPr>
            <a:spLocks noGrp="1"/>
          </p:cNvSpPr>
          <p:nvPr>
            <p:ph type="title"/>
          </p:nvPr>
        </p:nvSpPr>
        <p:spPr>
          <a:xfrm>
            <a:off x="228600" y="59830"/>
            <a:ext cx="11963400" cy="504610"/>
          </a:xfrm>
          <a:noFill/>
          <a:ln>
            <a:noFill/>
          </a:ln>
        </p:spPr>
        <p:txBody>
          <a:bodyPr spcFirstLastPara="1" wrap="square" lIns="0" tIns="12050" rIns="0" bIns="0" anchor="t" anchorCtr="0">
            <a:spAutoFit/>
          </a:bodyPr>
          <a:lstStyle/>
          <a:p>
            <a:pPr marL="12700" marR="5080"/>
            <a:r>
              <a:rPr lang="en-US" sz="3200" dirty="0"/>
              <a:t>Goals of a good data story – 3 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5"/>
          <p:cNvSpPr txBox="1">
            <a:spLocks noGrp="1"/>
          </p:cNvSpPr>
          <p:nvPr>
            <p:ph type="title"/>
          </p:nvPr>
        </p:nvSpPr>
        <p:spPr>
          <a:prstGeom prst="rect">
            <a:avLst/>
          </a:prstGeom>
          <a:noFill/>
          <a:ln>
            <a:noFill/>
          </a:ln>
        </p:spPr>
        <p:txBody>
          <a:bodyPr spcFirstLastPara="1" wrap="square" lIns="0" tIns="12050" rIns="0" bIns="0" anchor="t" anchorCtr="0">
            <a:spAutoFit/>
          </a:bodyPr>
          <a:lstStyle/>
          <a:p>
            <a:pPr marL="12700" marR="5080"/>
            <a:r>
              <a:rPr lang="en-US" sz="3200" dirty="0"/>
              <a:t>Components of a Good Data Story</a:t>
            </a:r>
            <a:endParaRPr sz="3200" dirty="0"/>
          </a:p>
        </p:txBody>
      </p:sp>
      <p:sp>
        <p:nvSpPr>
          <p:cNvPr id="166" name="Google Shape;166;p25"/>
          <p:cNvSpPr txBox="1"/>
          <p:nvPr/>
        </p:nvSpPr>
        <p:spPr>
          <a:xfrm>
            <a:off x="500278" y="1406906"/>
            <a:ext cx="7498080" cy="259676"/>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None/>
            </a:pPr>
            <a:r>
              <a:rPr lang="en-US" sz="1600" b="1" i="1" dirty="0">
                <a:latin typeface="Arial"/>
                <a:ea typeface="Arial"/>
                <a:cs typeface="Arial"/>
                <a:sym typeface="Arial"/>
              </a:rPr>
              <a:t>Graduating into Pro</a:t>
            </a:r>
            <a:r>
              <a:rPr lang="en-US" sz="1600" b="1" i="1" dirty="0"/>
              <a:t>fessional Environment:</a:t>
            </a:r>
            <a:endParaRPr sz="1600" dirty="0">
              <a:latin typeface="Arial"/>
              <a:ea typeface="Arial"/>
              <a:cs typeface="Arial"/>
              <a:sym typeface="Arial"/>
            </a:endParaRPr>
          </a:p>
        </p:txBody>
      </p:sp>
      <p:graphicFrame>
        <p:nvGraphicFramePr>
          <p:cNvPr id="6" name="Table 5">
            <a:extLst>
              <a:ext uri="{FF2B5EF4-FFF2-40B4-BE49-F238E27FC236}">
                <a16:creationId xmlns:a16="http://schemas.microsoft.com/office/drawing/2014/main" id="{91A4DEC2-2787-D467-8EEB-35445AF5789D}"/>
              </a:ext>
            </a:extLst>
          </p:cNvPr>
          <p:cNvGraphicFramePr>
            <a:graphicFrameLocks noGrp="1"/>
          </p:cNvGraphicFramePr>
          <p:nvPr>
            <p:extLst>
              <p:ext uri="{D42A27DB-BD31-4B8C-83A1-F6EECF244321}">
                <p14:modId xmlns:p14="http://schemas.microsoft.com/office/powerpoint/2010/main" val="884857694"/>
              </p:ext>
            </p:extLst>
          </p:nvPr>
        </p:nvGraphicFramePr>
        <p:xfrm>
          <a:off x="2936080" y="2056527"/>
          <a:ext cx="6188869" cy="3132931"/>
        </p:xfrm>
        <a:graphic>
          <a:graphicData uri="http://schemas.openxmlformats.org/drawingml/2006/table">
            <a:tbl>
              <a:tblPr>
                <a:tableStyleId>{3AFC3109-A1C3-4DB7-BA69-FD7BC074FBBE}</a:tableStyleId>
              </a:tblPr>
              <a:tblGrid>
                <a:gridCol w="1980438">
                  <a:extLst>
                    <a:ext uri="{9D8B030D-6E8A-4147-A177-3AD203B41FA5}">
                      <a16:colId xmlns:a16="http://schemas.microsoft.com/office/drawing/2014/main" val="4263563320"/>
                    </a:ext>
                  </a:extLst>
                </a:gridCol>
                <a:gridCol w="2227993">
                  <a:extLst>
                    <a:ext uri="{9D8B030D-6E8A-4147-A177-3AD203B41FA5}">
                      <a16:colId xmlns:a16="http://schemas.microsoft.com/office/drawing/2014/main" val="2960972386"/>
                    </a:ext>
                  </a:extLst>
                </a:gridCol>
                <a:gridCol w="1980438">
                  <a:extLst>
                    <a:ext uri="{9D8B030D-6E8A-4147-A177-3AD203B41FA5}">
                      <a16:colId xmlns:a16="http://schemas.microsoft.com/office/drawing/2014/main" val="1102717815"/>
                    </a:ext>
                  </a:extLst>
                </a:gridCol>
              </a:tblGrid>
              <a:tr h="380206">
                <a:tc>
                  <a:txBody>
                    <a:bodyPr/>
                    <a:lstStyle/>
                    <a:p>
                      <a:pPr algn="ctr" fontAlgn="b"/>
                      <a:r>
                        <a:rPr lang="en-US" sz="1200" b="1"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Component</a:t>
                      </a:r>
                      <a:endParaRPr lang="en-US" sz="1200" b="1"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b"/>
                </a:tc>
                <a:tc>
                  <a:txBody>
                    <a:bodyPr/>
                    <a:lstStyle/>
                    <a:p>
                      <a:pPr algn="ctr" fontAlgn="b"/>
                      <a:r>
                        <a:rPr lang="en-US" sz="1200" b="1"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rPr>
                        <a:t>High School Paper</a:t>
                      </a:r>
                      <a:endParaRPr lang="en-US" sz="1200" b="1" i="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b"/>
                </a:tc>
                <a:tc>
                  <a:txBody>
                    <a:bodyPr/>
                    <a:lstStyle/>
                    <a:p>
                      <a:pPr algn="ctr" fontAlgn="b"/>
                      <a:r>
                        <a:rPr lang="en-US" sz="1200" b="1"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Professional Data Story</a:t>
                      </a:r>
                      <a:endParaRPr lang="en-US" sz="1200" b="1"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2992670851"/>
                  </a:ext>
                </a:extLst>
              </a:tr>
              <a:tr h="552450">
                <a:tc>
                  <a:txBody>
                    <a:bodyPr/>
                    <a:lstStyle/>
                    <a:p>
                      <a:pPr algn="l" fontAlgn="ctr"/>
                      <a:r>
                        <a:rPr lang="en-US" sz="1200" b="1"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Background</a:t>
                      </a:r>
                      <a:endParaRPr lang="en-US" sz="1200" b="1"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rPr>
                        <a:t>General historical, social context</a:t>
                      </a:r>
                      <a:endParaRPr lang="en-US" sz="1200" b="0" i="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rPr>
                        <a:t>Specific business environment and market conditions</a:t>
                      </a:r>
                      <a:endParaRPr lang="en-US" sz="1200" b="0" i="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extLst>
                  <a:ext uri="{0D108BD9-81ED-4DB2-BD59-A6C34878D82A}">
                    <a16:rowId xmlns:a16="http://schemas.microsoft.com/office/drawing/2014/main" val="1918657429"/>
                  </a:ext>
                </a:extLst>
              </a:tr>
              <a:tr h="552450">
                <a:tc>
                  <a:txBody>
                    <a:bodyPr/>
                    <a:lstStyle/>
                    <a:p>
                      <a:pPr algn="l" fontAlgn="ctr"/>
                      <a:r>
                        <a:rPr lang="en-US" sz="1200" b="1"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rPr>
                        <a:t>Motivation</a:t>
                      </a:r>
                      <a:endParaRPr lang="en-US" sz="1200" b="1" i="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Personal interest, relevance to current events</a:t>
                      </a:r>
                      <a:endParaRPr lang="en-US" sz="1200" b="0"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rPr>
                        <a:t>Specific business objectives and goals</a:t>
                      </a:r>
                      <a:endParaRPr lang="en-US" sz="1200" b="0" i="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extLst>
                  <a:ext uri="{0D108BD9-81ED-4DB2-BD59-A6C34878D82A}">
                    <a16:rowId xmlns:a16="http://schemas.microsoft.com/office/drawing/2014/main" val="3502837473"/>
                  </a:ext>
                </a:extLst>
              </a:tr>
              <a:tr h="552450">
                <a:tc>
                  <a:txBody>
                    <a:bodyPr/>
                    <a:lstStyle/>
                    <a:p>
                      <a:pPr algn="l" fontAlgn="ctr"/>
                      <a:r>
                        <a:rPr lang="en-US" sz="1200" b="1"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rPr>
                        <a:t>Journey</a:t>
                      </a:r>
                      <a:endParaRPr lang="en-US" sz="1200" b="1" i="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Research process, experiments, literature review</a:t>
                      </a:r>
                      <a:endParaRPr lang="en-US" sz="1200" b="0"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Detailed data analysis and visualization</a:t>
                      </a:r>
                      <a:endParaRPr lang="en-US" sz="1200" b="0"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extLst>
                  <a:ext uri="{0D108BD9-81ED-4DB2-BD59-A6C34878D82A}">
                    <a16:rowId xmlns:a16="http://schemas.microsoft.com/office/drawing/2014/main" val="1409442251"/>
                  </a:ext>
                </a:extLst>
              </a:tr>
              <a:tr h="552450">
                <a:tc>
                  <a:txBody>
                    <a:bodyPr/>
                    <a:lstStyle/>
                    <a:p>
                      <a:pPr algn="l" fontAlgn="ctr"/>
                      <a:r>
                        <a:rPr lang="en-US" sz="1200" b="1"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Resolution</a:t>
                      </a:r>
                      <a:endParaRPr lang="en-US" sz="1200" b="1"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rPr>
                        <a:t>Summary of findings, speculative implications</a:t>
                      </a:r>
                      <a:endParaRPr lang="en-US" sz="1200" b="0" i="0" u="none" strike="noStrike">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Definitive outcomes related to business goals</a:t>
                      </a:r>
                      <a:endParaRPr lang="en-US" sz="1200" b="0"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extLst>
                  <a:ext uri="{0D108BD9-81ED-4DB2-BD59-A6C34878D82A}">
                    <a16:rowId xmlns:a16="http://schemas.microsoft.com/office/drawing/2014/main" val="2980262998"/>
                  </a:ext>
                </a:extLst>
              </a:tr>
              <a:tr h="542925">
                <a:tc>
                  <a:txBody>
                    <a:bodyPr/>
                    <a:lstStyle/>
                    <a:p>
                      <a:pPr algn="l" fontAlgn="ctr"/>
                      <a:r>
                        <a:rPr lang="en-US" sz="1200" b="1"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Sequel</a:t>
                      </a:r>
                      <a:endParaRPr lang="en-US" sz="1200" b="1"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Future research possibilities, open-ended</a:t>
                      </a:r>
                      <a:endParaRPr lang="en-US" sz="1200" b="0"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tc>
                  <a:txBody>
                    <a:bodyPr/>
                    <a:lstStyle/>
                    <a:p>
                      <a:pPr algn="l" fontAlgn="ctr"/>
                      <a:r>
                        <a:rPr lang="en-US" sz="1200" b="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Specific, actionable business recommendations</a:t>
                      </a:r>
                      <a:endParaRPr lang="en-US" sz="1200" b="0" i="0" u="none" strike="noStrike" dirty="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txBody>
                  <a:tcPr marL="9525" marR="9525" marT="9525" marB="0" anchor="ctr"/>
                </a:tc>
                <a:extLst>
                  <a:ext uri="{0D108BD9-81ED-4DB2-BD59-A6C34878D82A}">
                    <a16:rowId xmlns:a16="http://schemas.microsoft.com/office/drawing/2014/main" val="3258695665"/>
                  </a:ext>
                </a:extLst>
              </a:tr>
            </a:tbl>
          </a:graphicData>
        </a:graphic>
      </p:graphicFrame>
    </p:spTree>
    <p:extLst>
      <p:ext uri="{BB962C8B-B14F-4D97-AF65-F5344CB8AC3E}">
        <p14:creationId xmlns:p14="http://schemas.microsoft.com/office/powerpoint/2010/main" val="14499838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5"/>
          <p:cNvSpPr txBox="1">
            <a:spLocks noGrp="1"/>
          </p:cNvSpPr>
          <p:nvPr>
            <p:ph type="title"/>
          </p:nvPr>
        </p:nvSpPr>
        <p:spPr>
          <a:prstGeom prst="rect">
            <a:avLst/>
          </a:prstGeom>
          <a:noFill/>
          <a:ln>
            <a:noFill/>
          </a:ln>
        </p:spPr>
        <p:txBody>
          <a:bodyPr spcFirstLastPara="1" wrap="square" lIns="0" tIns="12050" rIns="0" bIns="0" anchor="t" anchorCtr="0">
            <a:spAutoFit/>
          </a:bodyPr>
          <a:lstStyle/>
          <a:p>
            <a:pPr marL="12700" marR="5080"/>
            <a:r>
              <a:rPr lang="en-US" sz="3200" dirty="0"/>
              <a:t>Components of a Good Data Story</a:t>
            </a:r>
            <a:endParaRPr sz="3200" dirty="0"/>
          </a:p>
        </p:txBody>
      </p:sp>
      <p:sp>
        <p:nvSpPr>
          <p:cNvPr id="166" name="Google Shape;166;p25"/>
          <p:cNvSpPr txBox="1"/>
          <p:nvPr/>
        </p:nvSpPr>
        <p:spPr>
          <a:xfrm>
            <a:off x="500278" y="866933"/>
            <a:ext cx="7498080" cy="259676"/>
          </a:xfrm>
          <a:prstGeom prst="rect">
            <a:avLst/>
          </a:prstGeom>
          <a:noFill/>
          <a:ln>
            <a:noFill/>
          </a:ln>
        </p:spPr>
        <p:txBody>
          <a:bodyPr spcFirstLastPara="1" wrap="square" lIns="0" tIns="13325" rIns="0" bIns="0" anchor="t" anchorCtr="0">
            <a:spAutoFit/>
          </a:bodyPr>
          <a:lstStyle/>
          <a:p>
            <a:pPr marL="12700" marR="0" lvl="0" indent="0" algn="l" rtl="0">
              <a:lnSpc>
                <a:spcPct val="100000"/>
              </a:lnSpc>
              <a:spcBef>
                <a:spcPts val="0"/>
              </a:spcBef>
              <a:spcAft>
                <a:spcPts val="0"/>
              </a:spcAft>
              <a:buNone/>
            </a:pPr>
            <a:r>
              <a:rPr lang="en-US" sz="1600" b="1" i="1" dirty="0">
                <a:latin typeface="Arial"/>
                <a:ea typeface="Arial"/>
                <a:cs typeface="Arial"/>
                <a:sym typeface="Arial"/>
              </a:rPr>
              <a:t>Data should be distilled to only the most relevant components</a:t>
            </a:r>
            <a:endParaRPr sz="1600" dirty="0">
              <a:latin typeface="Arial"/>
              <a:ea typeface="Arial"/>
              <a:cs typeface="Arial"/>
              <a:sym typeface="Arial"/>
            </a:endParaRPr>
          </a:p>
        </p:txBody>
      </p:sp>
      <p:sp>
        <p:nvSpPr>
          <p:cNvPr id="5" name="TextBox 4">
            <a:extLst>
              <a:ext uri="{FF2B5EF4-FFF2-40B4-BE49-F238E27FC236}">
                <a16:creationId xmlns:a16="http://schemas.microsoft.com/office/drawing/2014/main" id="{4FF32864-2652-5F9F-8A15-24564690B6FA}"/>
              </a:ext>
            </a:extLst>
          </p:cNvPr>
          <p:cNvSpPr txBox="1"/>
          <p:nvPr/>
        </p:nvSpPr>
        <p:spPr>
          <a:xfrm>
            <a:off x="1162050" y="1126609"/>
            <a:ext cx="10795000" cy="5324535"/>
          </a:xfrm>
          <a:prstGeom prst="rect">
            <a:avLst/>
          </a:prstGeom>
          <a:noFill/>
        </p:spPr>
        <p:txBody>
          <a:bodyPr wrap="square">
            <a:spAutoFit/>
          </a:bodyPr>
          <a:lstStyle/>
          <a:p>
            <a:pPr algn="l"/>
            <a:r>
              <a:rPr lang="en-US"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Background vs. Business Context</a:t>
            </a:r>
          </a:p>
          <a:p>
            <a:pPr marL="274320" indent="-171450" algn="l">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High School Paper:</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The background provides general information about the topic, often exploring historical, social, or scientific aspects. It sets the stage for the reader, establishing the relevance of the topic. For example, a paper on climate change might describe past climate trends and their impacts on ecosystems.</a:t>
            </a:r>
          </a:p>
          <a:p>
            <a:pPr marL="274320" indent="-171450" algn="l">
              <a:spcAft>
                <a:spcPts val="600"/>
              </a:spcAft>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Data Story:</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The business context serves a similar foundational role but is tailored to the specific needs of a business or organization. It details the operating environment, market conditions, or customer demographics that are relevant to the analysis. For instance, a data story about customer churn might start with an overview of the company's customer base and market conditions that affect retention.</a:t>
            </a:r>
          </a:p>
          <a:p>
            <a:r>
              <a:rPr lang="en-US" b="1" dirty="0">
                <a:solidFill>
                  <a:srgbClr val="0D0D0D"/>
                </a:solidFill>
                <a:latin typeface="Calibri" panose="020F0502020204030204" pitchFamily="34" charset="0"/>
                <a:ea typeface="Calibri" panose="020F0502020204030204" pitchFamily="34" charset="0"/>
                <a:cs typeface="Calibri" panose="020F0502020204030204" pitchFamily="34" charset="0"/>
              </a:rPr>
              <a:t>Motivation vs. Business Goals</a:t>
            </a:r>
          </a:p>
          <a:p>
            <a:pPr marL="274320" indent="-171450" algn="l">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High School Paper:</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Motivation might explain why the topic was chosen, its relevance to current events, or personal interest. For example, a student might write about renewable energy because of a rising interest in sustainability driven by global climate change.</a:t>
            </a:r>
          </a:p>
          <a:p>
            <a:pPr marL="274320" indent="-171450" algn="l">
              <a:spcAft>
                <a:spcPts val="600"/>
              </a:spcAft>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Data Story:</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Business goals are more targeted, focusing on specific objectives the business aims to achieve through the data analysis. For instance, the goal might be to increase sales by 10% through improved customer segmentation and targeted marketing strategies.</a:t>
            </a:r>
          </a:p>
          <a:p>
            <a:r>
              <a:rPr lang="en-US" b="1" dirty="0">
                <a:solidFill>
                  <a:srgbClr val="0D0D0D"/>
                </a:solidFill>
                <a:latin typeface="Calibri" panose="020F0502020204030204" pitchFamily="34" charset="0"/>
                <a:ea typeface="Calibri" panose="020F0502020204030204" pitchFamily="34" charset="0"/>
                <a:cs typeface="Calibri" panose="020F0502020204030204" pitchFamily="34" charset="0"/>
              </a:rPr>
              <a:t>Journey vs. Analyses</a:t>
            </a:r>
          </a:p>
          <a:p>
            <a:pPr marL="274320" indent="-171450" algn="l">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High School Paper:</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The journey documents the research process, discussing the exploration of various sources, experiments conducted, or different perspectives considered. It might involve a detailed description of a science experiment or a summary of literature on a given topic.</a:t>
            </a:r>
          </a:p>
          <a:p>
            <a:pPr marL="274320" indent="-171450" algn="l">
              <a:spcAft>
                <a:spcPts val="600"/>
              </a:spcAft>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Data Story:</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Analyses translate the business context and goals into actionable insights. This involves using statistical models, data mining techniques, and visualization tools to explore data and identify patterns. For example, analyzing customer data to identify key factors that predict churn.</a:t>
            </a:r>
          </a:p>
          <a:p>
            <a:r>
              <a:rPr lang="en-US" b="1" dirty="0">
                <a:solidFill>
                  <a:srgbClr val="0D0D0D"/>
                </a:solidFill>
                <a:latin typeface="Calibri" panose="020F0502020204030204" pitchFamily="34" charset="0"/>
                <a:ea typeface="Calibri" panose="020F0502020204030204" pitchFamily="34" charset="0"/>
                <a:cs typeface="Calibri" panose="020F0502020204030204" pitchFamily="34" charset="0"/>
              </a:rPr>
              <a:t>Resolution vs. Conclusions</a:t>
            </a:r>
          </a:p>
          <a:p>
            <a:pPr marL="274320" indent="-171450" algn="l">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High School Paper:</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The resolution sums up the findings and reflects on the implications of the research. It might conclude that further research is needed or suggest a potential solution to a problem.</a:t>
            </a:r>
          </a:p>
          <a:p>
            <a:pPr marL="274320" indent="-171450" algn="l">
              <a:spcAft>
                <a:spcPts val="600"/>
              </a:spcAft>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Data Story:</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Conclusions in a data story are definitive statements that describe the outcomes of the analyses in the context of the business goals. For example, concluding that a particular customer segment has a high churn rate and identifying the main reasons behind it.</a:t>
            </a:r>
          </a:p>
          <a:p>
            <a:r>
              <a:rPr lang="en-US" b="1" dirty="0">
                <a:solidFill>
                  <a:srgbClr val="0D0D0D"/>
                </a:solidFill>
                <a:latin typeface="Calibri" panose="020F0502020204030204" pitchFamily="34" charset="0"/>
                <a:ea typeface="Calibri" panose="020F0502020204030204" pitchFamily="34" charset="0"/>
                <a:cs typeface="Calibri" panose="020F0502020204030204" pitchFamily="34" charset="0"/>
              </a:rPr>
              <a:t>Sequel vs. Recommendations</a:t>
            </a:r>
          </a:p>
          <a:p>
            <a:pPr marL="274320" indent="-171450" algn="l">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High School Paper:</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The sequel might discuss future research possibilities or broader implications of the findings. It’s often speculative and open-ended, such as suggesting areas where more detailed study is needed.</a:t>
            </a:r>
          </a:p>
          <a:p>
            <a:pPr marL="274320" indent="-171450" algn="l">
              <a:buFont typeface="Arial" panose="020B0604020202020204" pitchFamily="34" charset="0"/>
              <a:buChar char="•"/>
            </a:pPr>
            <a:r>
              <a:rPr lang="en-US" sz="1200" b="1"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Data Story:</a:t>
            </a:r>
            <a:r>
              <a:rPr lang="en-US" sz="1200" b="0" i="0" dirty="0">
                <a:solidFill>
                  <a:srgbClr val="0D0D0D"/>
                </a:solidFill>
                <a:effectLst/>
                <a:latin typeface="Calibri" panose="020F0502020204030204" pitchFamily="34" charset="0"/>
                <a:ea typeface="Calibri" panose="020F0502020204030204" pitchFamily="34" charset="0"/>
                <a:cs typeface="Calibri" panose="020F0502020204030204" pitchFamily="34" charset="0"/>
              </a:rPr>
              <a:t> Recommendations are practical actions that the business can take based on the conclusions. These are typically specific, actionable, and aligned with business strategies. For example, recommending targeted customer retention strategies or adjustments to product offerings based on the data analysis.</a:t>
            </a:r>
          </a:p>
        </p:txBody>
      </p:sp>
      <p:cxnSp>
        <p:nvCxnSpPr>
          <p:cNvPr id="7" name="Straight Arrow Connector 6">
            <a:extLst>
              <a:ext uri="{FF2B5EF4-FFF2-40B4-BE49-F238E27FC236}">
                <a16:creationId xmlns:a16="http://schemas.microsoft.com/office/drawing/2014/main" id="{7E26F6BC-3F67-0BA5-B008-BC95E9A1AA64}"/>
              </a:ext>
            </a:extLst>
          </p:cNvPr>
          <p:cNvCxnSpPr>
            <a:cxnSpLocks/>
          </p:cNvCxnSpPr>
          <p:nvPr/>
        </p:nvCxnSpPr>
        <p:spPr>
          <a:xfrm>
            <a:off x="1238250" y="1474781"/>
            <a:ext cx="106368" cy="0"/>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CC3B83B-9611-F02D-0E8C-B24C95F27DC5}"/>
              </a:ext>
            </a:extLst>
          </p:cNvPr>
          <p:cNvCxnSpPr>
            <a:cxnSpLocks/>
          </p:cNvCxnSpPr>
          <p:nvPr/>
        </p:nvCxnSpPr>
        <p:spPr>
          <a:xfrm>
            <a:off x="1257300" y="1531931"/>
            <a:ext cx="260350" cy="0"/>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361D543A-B0BF-96BC-2501-264FEDC8B825}"/>
              </a:ext>
            </a:extLst>
          </p:cNvPr>
          <p:cNvSpPr/>
          <p:nvPr/>
        </p:nvSpPr>
        <p:spPr>
          <a:xfrm>
            <a:off x="500278" y="866933"/>
            <a:ext cx="6192622" cy="259676"/>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05B0AC0F-EBCC-BF41-0BE9-88B06C63787D}"/>
              </a:ext>
            </a:extLst>
          </p:cNvPr>
          <p:cNvSpPr/>
          <p:nvPr/>
        </p:nvSpPr>
        <p:spPr>
          <a:xfrm>
            <a:off x="1162050" y="1183758"/>
            <a:ext cx="2609850" cy="208158"/>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B0125298-6CCC-64B6-BC11-8BA868373A9A}"/>
              </a:ext>
            </a:extLst>
          </p:cNvPr>
          <p:cNvSpPr/>
          <p:nvPr/>
        </p:nvSpPr>
        <p:spPr>
          <a:xfrm>
            <a:off x="1517650" y="1739063"/>
            <a:ext cx="736600" cy="208158"/>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0E0EF2E4-27B7-DEFB-A1C1-2A5EB19D359A}"/>
              </a:ext>
            </a:extLst>
          </p:cNvPr>
          <p:cNvCxnSpPr>
            <a:cxnSpLocks/>
          </p:cNvCxnSpPr>
          <p:nvPr/>
        </p:nvCxnSpPr>
        <p:spPr>
          <a:xfrm flipV="1">
            <a:off x="3416300" y="2274881"/>
            <a:ext cx="0" cy="163519"/>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691C334-286D-07FE-3E56-F52FFCEACE9A}"/>
              </a:ext>
            </a:extLst>
          </p:cNvPr>
          <p:cNvCxnSpPr>
            <a:cxnSpLocks/>
            <a:endCxn id="13" idx="1"/>
          </p:cNvCxnSpPr>
          <p:nvPr/>
        </p:nvCxnSpPr>
        <p:spPr>
          <a:xfrm>
            <a:off x="500278" y="1287837"/>
            <a:ext cx="661772" cy="0"/>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1944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228600" y="59830"/>
            <a:ext cx="11963400" cy="504610"/>
          </a:xfrm>
          <a:prstGeom prst="rect">
            <a:avLst/>
          </a:prstGeom>
          <a:noFill/>
          <a:ln>
            <a:noFill/>
          </a:ln>
        </p:spPr>
        <p:txBody>
          <a:bodyPr spcFirstLastPara="1" wrap="square" lIns="0" tIns="12050" rIns="0" bIns="0" anchor="t" anchorCtr="0">
            <a:spAutoFit/>
          </a:bodyPr>
          <a:lstStyle/>
          <a:p>
            <a:pPr marL="12700" marR="5080"/>
            <a:r>
              <a:rPr lang="en-US" sz="3200" dirty="0"/>
              <a:t>Story Telling for the final Project - Answering 6 basic questions</a:t>
            </a:r>
            <a:endParaRPr sz="3200" dirty="0"/>
          </a:p>
        </p:txBody>
      </p:sp>
      <p:sp>
        <p:nvSpPr>
          <p:cNvPr id="173" name="Google Shape;173;p26"/>
          <p:cNvSpPr txBox="1"/>
          <p:nvPr/>
        </p:nvSpPr>
        <p:spPr>
          <a:xfrm>
            <a:off x="1803400" y="1516761"/>
            <a:ext cx="10133178" cy="3937606"/>
          </a:xfrm>
          <a:prstGeom prst="rect">
            <a:avLst/>
          </a:prstGeom>
          <a:noFill/>
          <a:ln>
            <a:noFill/>
          </a:ln>
        </p:spPr>
        <p:txBody>
          <a:bodyPr spcFirstLastPara="1" wrap="square" lIns="0" tIns="13325" rIns="0" bIns="0" anchor="t" anchorCtr="0">
            <a:spAutoFit/>
          </a:bodyPr>
          <a:lstStyle/>
          <a:p>
            <a:pPr marL="354964" marR="0" lvl="0" indent="-342900" algn="l" rtl="0">
              <a:lnSpc>
                <a:spcPct val="100000"/>
              </a:lnSpc>
              <a:spcBef>
                <a:spcPts val="0"/>
              </a:spcBef>
              <a:spcAft>
                <a:spcPts val="0"/>
              </a:spcAft>
              <a:buSzPct val="100000"/>
              <a:buFont typeface="+mj-lt"/>
              <a:buAutoNum type="arabicPeriod"/>
            </a:pPr>
            <a:r>
              <a:rPr lang="en-US" dirty="0">
                <a:latin typeface="Arial"/>
                <a:ea typeface="Arial"/>
                <a:cs typeface="Arial"/>
                <a:sym typeface="Arial"/>
              </a:rPr>
              <a:t> What is the </a:t>
            </a:r>
            <a:r>
              <a:rPr lang="en-US" b="1" dirty="0">
                <a:solidFill>
                  <a:schemeClr val="bg2"/>
                </a:solidFill>
                <a:latin typeface="Arial"/>
                <a:ea typeface="Arial"/>
                <a:cs typeface="Arial"/>
                <a:sym typeface="Arial"/>
              </a:rPr>
              <a:t>business objective </a:t>
            </a:r>
            <a:r>
              <a:rPr lang="en-US" dirty="0">
                <a:latin typeface="Arial"/>
                <a:ea typeface="Arial"/>
                <a:cs typeface="Arial"/>
                <a:sym typeface="Arial"/>
              </a:rPr>
              <a:t>and task?</a:t>
            </a:r>
            <a:endParaRPr dirty="0">
              <a:latin typeface="Arial"/>
              <a:ea typeface="Arial"/>
              <a:cs typeface="Arial"/>
              <a:sym typeface="Arial"/>
            </a:endParaRPr>
          </a:p>
          <a:p>
            <a:pPr marL="354964" marR="0" lvl="0" indent="-342900" algn="l" rtl="0">
              <a:lnSpc>
                <a:spcPct val="100000"/>
              </a:lnSpc>
              <a:spcBef>
                <a:spcPts val="1800"/>
              </a:spcBef>
              <a:spcAft>
                <a:spcPts val="0"/>
              </a:spcAft>
              <a:buSzPct val="100000"/>
              <a:buFont typeface="+mj-lt"/>
              <a:buAutoNum type="arabicPeriod"/>
            </a:pPr>
            <a:r>
              <a:rPr lang="en-US" dirty="0">
                <a:solidFill>
                  <a:schemeClr val="bg2"/>
                </a:solidFill>
              </a:rPr>
              <a:t> </a:t>
            </a:r>
            <a:r>
              <a:rPr lang="en-US" b="1" dirty="0">
                <a:solidFill>
                  <a:schemeClr val="bg2"/>
                </a:solidFill>
              </a:rPr>
              <a:t>What segments </a:t>
            </a:r>
            <a:r>
              <a:rPr lang="en-US" dirty="0">
                <a:latin typeface="Arial"/>
                <a:ea typeface="Arial"/>
                <a:cs typeface="Arial"/>
                <a:sym typeface="Arial"/>
              </a:rPr>
              <a:t>did we identify and </a:t>
            </a:r>
            <a:r>
              <a:rPr lang="en-US" b="1" dirty="0">
                <a:solidFill>
                  <a:schemeClr val="bg2"/>
                </a:solidFill>
              </a:rPr>
              <a:t>how </a:t>
            </a:r>
            <a:r>
              <a:rPr lang="en-US" dirty="0">
                <a:latin typeface="Arial"/>
                <a:ea typeface="Arial"/>
                <a:cs typeface="Arial"/>
                <a:sym typeface="Arial"/>
              </a:rPr>
              <a:t>we arrived our final segmentation solutions?	(provide justification)</a:t>
            </a:r>
            <a:endParaRPr dirty="0">
              <a:latin typeface="Arial"/>
              <a:ea typeface="Arial"/>
              <a:cs typeface="Arial"/>
              <a:sym typeface="Arial"/>
            </a:endParaRPr>
          </a:p>
          <a:p>
            <a:pPr marL="354964" marR="5080" lvl="0" indent="-342900" algn="l" rtl="0">
              <a:lnSpc>
                <a:spcPct val="100000"/>
              </a:lnSpc>
              <a:spcBef>
                <a:spcPts val="1800"/>
              </a:spcBef>
              <a:spcAft>
                <a:spcPts val="0"/>
              </a:spcAft>
              <a:buSzPct val="100000"/>
              <a:buFont typeface="+mj-lt"/>
              <a:buAutoNum type="arabicPeriod"/>
            </a:pPr>
            <a:r>
              <a:rPr lang="en-US" dirty="0">
                <a:solidFill>
                  <a:schemeClr val="bg2"/>
                </a:solidFill>
              </a:rPr>
              <a:t> </a:t>
            </a:r>
            <a:r>
              <a:rPr lang="en-US" b="1" dirty="0">
                <a:solidFill>
                  <a:schemeClr val="bg2"/>
                </a:solidFill>
              </a:rPr>
              <a:t>What </a:t>
            </a:r>
            <a:r>
              <a:rPr lang="en-US" dirty="0">
                <a:latin typeface="Arial"/>
                <a:ea typeface="Arial"/>
                <a:cs typeface="Arial"/>
                <a:sym typeface="Arial"/>
              </a:rPr>
              <a:t>customer segments have the </a:t>
            </a:r>
            <a:r>
              <a:rPr lang="en-US" b="1" dirty="0">
                <a:solidFill>
                  <a:schemeClr val="bg2"/>
                </a:solidFill>
              </a:rPr>
              <a:t>highest economic value</a:t>
            </a:r>
            <a:r>
              <a:rPr lang="en-US" dirty="0">
                <a:latin typeface="Arial"/>
                <a:ea typeface="Arial"/>
                <a:cs typeface="Arial"/>
                <a:sym typeface="Arial"/>
              </a:rPr>
              <a:t>?	</a:t>
            </a:r>
          </a:p>
          <a:p>
            <a:pPr marL="354964" marR="5080" lvl="0" indent="-342900" algn="l" rtl="0">
              <a:lnSpc>
                <a:spcPct val="100000"/>
              </a:lnSpc>
              <a:spcBef>
                <a:spcPts val="1800"/>
              </a:spcBef>
              <a:spcAft>
                <a:spcPts val="0"/>
              </a:spcAft>
              <a:buSzPct val="100000"/>
              <a:buFont typeface="+mj-lt"/>
              <a:buAutoNum type="arabicPeriod"/>
            </a:pPr>
            <a:r>
              <a:rPr lang="en-US" dirty="0">
                <a:latin typeface="Arial"/>
                <a:ea typeface="Arial"/>
                <a:cs typeface="Arial"/>
                <a:sym typeface="Arial"/>
              </a:rPr>
              <a:t> </a:t>
            </a:r>
            <a:r>
              <a:rPr lang="en-US" b="1" dirty="0">
                <a:solidFill>
                  <a:schemeClr val="bg2"/>
                </a:solidFill>
                <a:latin typeface="Arial"/>
                <a:ea typeface="Arial"/>
                <a:cs typeface="Arial"/>
                <a:sym typeface="Arial"/>
              </a:rPr>
              <a:t>What</a:t>
            </a:r>
            <a:r>
              <a:rPr lang="en-US" dirty="0">
                <a:latin typeface="Arial"/>
                <a:ea typeface="Arial"/>
                <a:cs typeface="Arial"/>
                <a:sym typeface="Arial"/>
              </a:rPr>
              <a:t> do high </a:t>
            </a:r>
            <a:r>
              <a:rPr lang="en-US" dirty="0"/>
              <a:t>retention</a:t>
            </a:r>
            <a:r>
              <a:rPr lang="en-US" dirty="0">
                <a:latin typeface="Arial"/>
                <a:ea typeface="Arial"/>
                <a:cs typeface="Arial"/>
                <a:sym typeface="Arial"/>
              </a:rPr>
              <a:t> customer segments look like? </a:t>
            </a:r>
            <a:r>
              <a:rPr lang="en-US" b="1" dirty="0">
                <a:solidFill>
                  <a:schemeClr val="bg2"/>
                </a:solidFill>
                <a:latin typeface="Arial"/>
                <a:ea typeface="Arial"/>
                <a:cs typeface="Arial"/>
                <a:sym typeface="Arial"/>
              </a:rPr>
              <a:t>How</a:t>
            </a:r>
            <a:r>
              <a:rPr lang="en-US" dirty="0">
                <a:latin typeface="Arial"/>
                <a:ea typeface="Arial"/>
                <a:cs typeface="Arial"/>
                <a:sym typeface="Arial"/>
              </a:rPr>
              <a:t> are they </a:t>
            </a:r>
            <a:r>
              <a:rPr lang="en-US" b="1" dirty="0">
                <a:solidFill>
                  <a:schemeClr val="bg2"/>
                </a:solidFill>
                <a:latin typeface="Arial"/>
                <a:ea typeface="Arial"/>
                <a:cs typeface="Arial"/>
                <a:sym typeface="Arial"/>
              </a:rPr>
              <a:t>different</a:t>
            </a:r>
            <a:r>
              <a:rPr lang="en-US" dirty="0">
                <a:latin typeface="Arial"/>
                <a:ea typeface="Arial"/>
                <a:cs typeface="Arial"/>
                <a:sym typeface="Arial"/>
              </a:rPr>
              <a:t> from lower value segments?</a:t>
            </a:r>
          </a:p>
          <a:p>
            <a:pPr marL="354964" marR="5080" lvl="0" indent="-342900" algn="l" rtl="0">
              <a:lnSpc>
                <a:spcPct val="100000"/>
              </a:lnSpc>
              <a:spcBef>
                <a:spcPts val="1800"/>
              </a:spcBef>
              <a:spcAft>
                <a:spcPts val="0"/>
              </a:spcAft>
              <a:buSzPct val="100000"/>
              <a:buFont typeface="+mj-lt"/>
              <a:buAutoNum type="arabicPeriod"/>
            </a:pPr>
            <a:endParaRPr lang="en-US" b="1" dirty="0">
              <a:solidFill>
                <a:schemeClr val="bg2"/>
              </a:solidFill>
            </a:endParaRPr>
          </a:p>
          <a:p>
            <a:pPr marL="354964" marR="5080" lvl="0" indent="-342900" algn="l" rtl="0">
              <a:lnSpc>
                <a:spcPct val="100000"/>
              </a:lnSpc>
              <a:spcBef>
                <a:spcPts val="1800"/>
              </a:spcBef>
              <a:spcAft>
                <a:spcPts val="0"/>
              </a:spcAft>
              <a:buSzPct val="100000"/>
              <a:buFont typeface="+mj-lt"/>
              <a:buAutoNum type="arabicPeriod"/>
            </a:pPr>
            <a:r>
              <a:rPr lang="en-US" dirty="0">
                <a:solidFill>
                  <a:schemeClr val="bg2"/>
                </a:solidFill>
              </a:rPr>
              <a:t> </a:t>
            </a:r>
            <a:r>
              <a:rPr lang="en-US" b="1" dirty="0">
                <a:solidFill>
                  <a:schemeClr val="bg2"/>
                </a:solidFill>
              </a:rPr>
              <a:t>Why </a:t>
            </a:r>
            <a:r>
              <a:rPr lang="en-US" dirty="0">
                <a:latin typeface="Arial"/>
                <a:ea typeface="Arial"/>
                <a:cs typeface="Arial"/>
                <a:sym typeface="Arial"/>
              </a:rPr>
              <a:t>we consider the segments to be high </a:t>
            </a:r>
            <a:r>
              <a:rPr lang="en-US" dirty="0"/>
              <a:t>retention</a:t>
            </a:r>
            <a:r>
              <a:rPr lang="en-US" dirty="0">
                <a:latin typeface="Arial"/>
                <a:ea typeface="Arial"/>
                <a:cs typeface="Arial"/>
                <a:sym typeface="Arial"/>
              </a:rPr>
              <a:t> while others are low </a:t>
            </a:r>
            <a:r>
              <a:rPr lang="en-US" dirty="0"/>
              <a:t>retention</a:t>
            </a:r>
            <a:r>
              <a:rPr lang="en-US" dirty="0">
                <a:latin typeface="Arial"/>
                <a:ea typeface="Arial"/>
                <a:cs typeface="Arial"/>
                <a:sym typeface="Arial"/>
              </a:rPr>
              <a:t>?</a:t>
            </a:r>
          </a:p>
          <a:p>
            <a:pPr marL="354964" marR="59689" lvl="0" indent="-342900" algn="l" rtl="0">
              <a:lnSpc>
                <a:spcPct val="100000"/>
              </a:lnSpc>
              <a:spcBef>
                <a:spcPts val="1805"/>
              </a:spcBef>
              <a:spcAft>
                <a:spcPts val="0"/>
              </a:spcAft>
              <a:buSzPct val="100000"/>
              <a:buFont typeface="+mj-lt"/>
              <a:buAutoNum type="arabicPeriod"/>
            </a:pPr>
            <a:r>
              <a:rPr lang="en-US" dirty="0">
                <a:latin typeface="Arial"/>
                <a:ea typeface="Arial"/>
                <a:cs typeface="Arial"/>
                <a:sym typeface="Arial"/>
              </a:rPr>
              <a:t> Leveraging segmentation solution and segment profile insights:</a:t>
            </a:r>
          </a:p>
          <a:p>
            <a:pPr marL="726440" lvl="3" indent="-342900">
              <a:spcBef>
                <a:spcPts val="600"/>
              </a:spcBef>
              <a:buSzPts val="2000"/>
              <a:buFont typeface="Arial" panose="020B0604020202020204" pitchFamily="34" charset="0"/>
              <a:buChar char="•"/>
            </a:pPr>
            <a:r>
              <a:rPr lang="en-US" dirty="0">
                <a:latin typeface="Arial"/>
                <a:ea typeface="Arial"/>
                <a:cs typeface="Arial"/>
                <a:sym typeface="Arial"/>
              </a:rPr>
              <a:t>What segments should we </a:t>
            </a:r>
            <a:r>
              <a:rPr lang="en-US" b="1" dirty="0">
                <a:solidFill>
                  <a:schemeClr val="bg2"/>
                </a:solidFill>
                <a:latin typeface="Arial"/>
                <a:ea typeface="Arial"/>
                <a:cs typeface="Arial"/>
                <a:sym typeface="Arial"/>
              </a:rPr>
              <a:t>target</a:t>
            </a:r>
            <a:r>
              <a:rPr lang="en-US" dirty="0">
                <a:latin typeface="Arial"/>
                <a:ea typeface="Arial"/>
                <a:cs typeface="Arial"/>
                <a:sym typeface="Arial"/>
              </a:rPr>
              <a:t> for retention effort? </a:t>
            </a:r>
          </a:p>
          <a:p>
            <a:pPr marL="726440" lvl="2" indent="-342900">
              <a:spcBef>
                <a:spcPts val="600"/>
              </a:spcBef>
              <a:buSzPts val="2000"/>
              <a:buFont typeface="Arial" panose="020B0604020202020204" pitchFamily="34" charset="0"/>
              <a:buChar char="•"/>
            </a:pPr>
            <a:r>
              <a:rPr lang="en-US" dirty="0">
                <a:latin typeface="Arial"/>
                <a:ea typeface="Arial"/>
                <a:cs typeface="Arial"/>
                <a:sym typeface="Arial"/>
              </a:rPr>
              <a:t>What is our </a:t>
            </a:r>
            <a:r>
              <a:rPr lang="en-US" b="1" dirty="0">
                <a:solidFill>
                  <a:schemeClr val="bg2"/>
                </a:solidFill>
                <a:latin typeface="Arial"/>
                <a:ea typeface="Arial"/>
                <a:cs typeface="Arial"/>
                <a:sym typeface="Arial"/>
              </a:rPr>
              <a:t>value proposition </a:t>
            </a:r>
            <a:r>
              <a:rPr lang="en-US" dirty="0">
                <a:latin typeface="Arial"/>
                <a:ea typeface="Arial"/>
                <a:cs typeface="Arial"/>
                <a:sym typeface="Arial"/>
              </a:rPr>
              <a:t>for the target segments? (</a:t>
            </a:r>
            <a:r>
              <a:rPr lang="en-US" b="0" i="0" dirty="0">
                <a:solidFill>
                  <a:srgbClr val="0D0D0D"/>
                </a:solidFill>
                <a:effectLst/>
                <a:highlight>
                  <a:srgbClr val="FFFFFF"/>
                </a:highlight>
                <a:latin typeface="Söhne"/>
              </a:rPr>
              <a:t>why a customer should choose your product or service)</a:t>
            </a:r>
            <a:endParaRPr dirty="0">
              <a:latin typeface="Arial"/>
              <a:ea typeface="Arial"/>
              <a:cs typeface="Arial"/>
              <a:sym typeface="Arial"/>
            </a:endParaRPr>
          </a:p>
          <a:p>
            <a:pPr marL="457200" marR="619125" lvl="0" indent="0" algn="l" rtl="0">
              <a:lnSpc>
                <a:spcPct val="100000"/>
              </a:lnSpc>
              <a:spcBef>
                <a:spcPts val="1800"/>
              </a:spcBef>
              <a:spcAft>
                <a:spcPts val="0"/>
              </a:spcAft>
              <a:buNone/>
            </a:pPr>
            <a:endParaRPr dirty="0">
              <a:latin typeface="Arial"/>
              <a:ea typeface="Arial"/>
              <a:cs typeface="Arial"/>
              <a:sym typeface="Arial"/>
            </a:endParaRPr>
          </a:p>
        </p:txBody>
      </p:sp>
      <p:sp>
        <p:nvSpPr>
          <p:cNvPr id="174" name="Google Shape;174;p26"/>
          <p:cNvSpPr/>
          <p:nvPr/>
        </p:nvSpPr>
        <p:spPr>
          <a:xfrm>
            <a:off x="1194562" y="1466851"/>
            <a:ext cx="304800" cy="1797050"/>
          </a:xfrm>
          <a:custGeom>
            <a:avLst/>
            <a:gdLst/>
            <a:ahLst/>
            <a:cxnLst/>
            <a:rect l="l" t="t" r="r" b="b"/>
            <a:pathLst>
              <a:path w="304800" h="1905000" extrusionOk="0">
                <a:moveTo>
                  <a:pt x="304800" y="1905000"/>
                </a:moveTo>
                <a:lnTo>
                  <a:pt x="245481" y="1902995"/>
                </a:lnTo>
                <a:lnTo>
                  <a:pt x="197038" y="1897538"/>
                </a:lnTo>
                <a:lnTo>
                  <a:pt x="164377" y="1889462"/>
                </a:lnTo>
                <a:lnTo>
                  <a:pt x="152400" y="1879600"/>
                </a:lnTo>
                <a:lnTo>
                  <a:pt x="152400" y="977900"/>
                </a:lnTo>
                <a:lnTo>
                  <a:pt x="140422" y="968037"/>
                </a:lnTo>
                <a:lnTo>
                  <a:pt x="107761" y="959961"/>
                </a:lnTo>
                <a:lnTo>
                  <a:pt x="59318" y="954504"/>
                </a:lnTo>
                <a:lnTo>
                  <a:pt x="0" y="952500"/>
                </a:lnTo>
                <a:lnTo>
                  <a:pt x="59318" y="950495"/>
                </a:lnTo>
                <a:lnTo>
                  <a:pt x="107761" y="945038"/>
                </a:lnTo>
                <a:lnTo>
                  <a:pt x="140422" y="936962"/>
                </a:lnTo>
                <a:lnTo>
                  <a:pt x="152400" y="927100"/>
                </a:lnTo>
                <a:lnTo>
                  <a:pt x="152400" y="25400"/>
                </a:lnTo>
                <a:lnTo>
                  <a:pt x="164377" y="15537"/>
                </a:lnTo>
                <a:lnTo>
                  <a:pt x="197038" y="7461"/>
                </a:lnTo>
                <a:lnTo>
                  <a:pt x="245481" y="2004"/>
                </a:lnTo>
                <a:lnTo>
                  <a:pt x="304800" y="0"/>
                </a:lnTo>
              </a:path>
            </a:pathLst>
          </a:custGeom>
          <a:noFill/>
          <a:ln w="32000" cap="flat" cmpd="sng">
            <a:solidFill>
              <a:srgbClr val="497DBA"/>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5" name="Google Shape;175;p26"/>
          <p:cNvSpPr/>
          <p:nvPr/>
        </p:nvSpPr>
        <p:spPr>
          <a:xfrm>
            <a:off x="1194562" y="3536950"/>
            <a:ext cx="304800" cy="1492250"/>
          </a:xfrm>
          <a:custGeom>
            <a:avLst/>
            <a:gdLst/>
            <a:ahLst/>
            <a:cxnLst/>
            <a:rect l="l" t="t" r="r" b="b"/>
            <a:pathLst>
              <a:path w="304800" h="2901950" extrusionOk="0">
                <a:moveTo>
                  <a:pt x="304800" y="2901696"/>
                </a:moveTo>
                <a:lnTo>
                  <a:pt x="245481" y="2899700"/>
                </a:lnTo>
                <a:lnTo>
                  <a:pt x="197038" y="2894258"/>
                </a:lnTo>
                <a:lnTo>
                  <a:pt x="164377" y="2886185"/>
                </a:lnTo>
                <a:lnTo>
                  <a:pt x="152400" y="2876296"/>
                </a:lnTo>
                <a:lnTo>
                  <a:pt x="152400" y="1476248"/>
                </a:lnTo>
                <a:lnTo>
                  <a:pt x="140422" y="1466385"/>
                </a:lnTo>
                <a:lnTo>
                  <a:pt x="107761" y="1458309"/>
                </a:lnTo>
                <a:lnTo>
                  <a:pt x="59318" y="1452852"/>
                </a:lnTo>
                <a:lnTo>
                  <a:pt x="0" y="1450848"/>
                </a:lnTo>
                <a:lnTo>
                  <a:pt x="59318" y="1448843"/>
                </a:lnTo>
                <a:lnTo>
                  <a:pt x="107761" y="1443386"/>
                </a:lnTo>
                <a:lnTo>
                  <a:pt x="140422" y="1435310"/>
                </a:lnTo>
                <a:lnTo>
                  <a:pt x="152400" y="1425448"/>
                </a:lnTo>
                <a:lnTo>
                  <a:pt x="152400" y="25400"/>
                </a:lnTo>
                <a:lnTo>
                  <a:pt x="164377" y="15537"/>
                </a:lnTo>
                <a:lnTo>
                  <a:pt x="197038" y="7461"/>
                </a:lnTo>
                <a:lnTo>
                  <a:pt x="245481" y="2004"/>
                </a:lnTo>
                <a:lnTo>
                  <a:pt x="304800" y="0"/>
                </a:lnTo>
              </a:path>
            </a:pathLst>
          </a:custGeom>
          <a:noFill/>
          <a:ln w="32000" cap="flat" cmpd="sng">
            <a:solidFill>
              <a:srgbClr val="497DBA"/>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6" name="Google Shape;176;p26"/>
          <p:cNvSpPr txBox="1"/>
          <p:nvPr/>
        </p:nvSpPr>
        <p:spPr>
          <a:xfrm rot="-5400000">
            <a:off x="601343" y="2342654"/>
            <a:ext cx="713740" cy="279757"/>
          </a:xfrm>
          <a:prstGeom prst="rect">
            <a:avLst/>
          </a:prstGeom>
          <a:noFill/>
          <a:ln>
            <a:noFill/>
          </a:ln>
        </p:spPr>
        <p:txBody>
          <a:bodyPr spcFirstLastPara="1" wrap="square" lIns="0" tIns="0" rIns="0" bIns="0" anchor="t" anchorCtr="0">
            <a:spAutoFit/>
          </a:bodyPr>
          <a:lstStyle/>
          <a:p>
            <a:pPr marL="12700" marR="0" lvl="0" indent="0" algn="l" rtl="0">
              <a:lnSpc>
                <a:spcPct val="100555"/>
              </a:lnSpc>
              <a:spcBef>
                <a:spcPts val="0"/>
              </a:spcBef>
              <a:spcAft>
                <a:spcPts val="0"/>
              </a:spcAft>
              <a:buNone/>
            </a:pPr>
            <a:r>
              <a:rPr lang="en-US" sz="1800" b="1" dirty="0">
                <a:solidFill>
                  <a:srgbClr val="FFC000"/>
                </a:solidFill>
                <a:latin typeface="Calibri"/>
                <a:ea typeface="Calibri"/>
                <a:cs typeface="Calibri"/>
                <a:sym typeface="Calibri"/>
              </a:rPr>
              <a:t>Explain</a:t>
            </a:r>
            <a:endParaRPr sz="1800" dirty="0">
              <a:solidFill>
                <a:srgbClr val="FFC000"/>
              </a:solidFill>
              <a:latin typeface="Calibri"/>
              <a:ea typeface="Calibri"/>
              <a:cs typeface="Calibri"/>
              <a:sym typeface="Calibri"/>
            </a:endParaRPr>
          </a:p>
        </p:txBody>
      </p:sp>
      <p:sp>
        <p:nvSpPr>
          <p:cNvPr id="177" name="Google Shape;177;p26"/>
          <p:cNvSpPr txBox="1"/>
          <p:nvPr/>
        </p:nvSpPr>
        <p:spPr>
          <a:xfrm rot="-5400000">
            <a:off x="500060" y="4197171"/>
            <a:ext cx="916305" cy="279757"/>
          </a:xfrm>
          <a:prstGeom prst="rect">
            <a:avLst/>
          </a:prstGeom>
          <a:noFill/>
          <a:ln>
            <a:noFill/>
          </a:ln>
        </p:spPr>
        <p:txBody>
          <a:bodyPr spcFirstLastPara="1" wrap="square" lIns="0" tIns="0" rIns="0" bIns="0" anchor="t" anchorCtr="0">
            <a:spAutoFit/>
          </a:bodyPr>
          <a:lstStyle/>
          <a:p>
            <a:pPr marL="12700" marR="0" lvl="0" indent="0" algn="l" rtl="0">
              <a:lnSpc>
                <a:spcPct val="100555"/>
              </a:lnSpc>
              <a:spcBef>
                <a:spcPts val="0"/>
              </a:spcBef>
              <a:spcAft>
                <a:spcPts val="0"/>
              </a:spcAft>
              <a:buNone/>
            </a:pPr>
            <a:r>
              <a:rPr lang="en-US" sz="1800" b="1" dirty="0">
                <a:solidFill>
                  <a:srgbClr val="FFC000"/>
                </a:solidFill>
                <a:latin typeface="Calibri"/>
                <a:ea typeface="Calibri"/>
                <a:cs typeface="Calibri"/>
                <a:sym typeface="Calibri"/>
              </a:rPr>
              <a:t>Enlighten</a:t>
            </a:r>
            <a:endParaRPr sz="1800" dirty="0">
              <a:solidFill>
                <a:srgbClr val="FFC000"/>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5" name="Picture 4">
            <a:extLst>
              <a:ext uri="{FF2B5EF4-FFF2-40B4-BE49-F238E27FC236}">
                <a16:creationId xmlns:a16="http://schemas.microsoft.com/office/drawing/2014/main" id="{F54AD75C-EAD0-7213-90C2-E27789566629}"/>
              </a:ext>
            </a:extLst>
          </p:cNvPr>
          <p:cNvPicPr>
            <a:picLocks noChangeAspect="1"/>
          </p:cNvPicPr>
          <p:nvPr/>
        </p:nvPicPr>
        <p:blipFill>
          <a:blip r:embed="rId3"/>
          <a:stretch>
            <a:fillRect/>
          </a:stretch>
        </p:blipFill>
        <p:spPr>
          <a:xfrm>
            <a:off x="1400518" y="1538083"/>
            <a:ext cx="10194582" cy="4540905"/>
          </a:xfrm>
          <a:prstGeom prst="rect">
            <a:avLst/>
          </a:prstGeom>
        </p:spPr>
      </p:pic>
      <p:sp>
        <p:nvSpPr>
          <p:cNvPr id="4" name="Rectangle 3">
            <a:extLst>
              <a:ext uri="{FF2B5EF4-FFF2-40B4-BE49-F238E27FC236}">
                <a16:creationId xmlns:a16="http://schemas.microsoft.com/office/drawing/2014/main" id="{CCF63EE7-031D-D243-4B10-D670912226E3}"/>
              </a:ext>
            </a:extLst>
          </p:cNvPr>
          <p:cNvSpPr/>
          <p:nvPr/>
        </p:nvSpPr>
        <p:spPr>
          <a:xfrm>
            <a:off x="428968" y="2064371"/>
            <a:ext cx="6079782" cy="60262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Google Shape;172;p26"/>
          <p:cNvSpPr txBox="1">
            <a:spLocks noGrp="1"/>
          </p:cNvSpPr>
          <p:nvPr>
            <p:ph type="title"/>
          </p:nvPr>
        </p:nvSpPr>
        <p:spPr>
          <a:xfrm>
            <a:off x="228600" y="59830"/>
            <a:ext cx="11963400" cy="627721"/>
          </a:xfrm>
          <a:prstGeom prst="rect">
            <a:avLst/>
          </a:prstGeom>
          <a:noFill/>
          <a:ln>
            <a:noFill/>
          </a:ln>
        </p:spPr>
        <p:txBody>
          <a:bodyPr spcFirstLastPara="1" wrap="square" lIns="0" tIns="12050" rIns="0" bIns="0" anchor="t" anchorCtr="0">
            <a:spAutoFit/>
          </a:bodyPr>
          <a:lstStyle/>
          <a:p>
            <a:pPr marL="12700" marR="5080"/>
            <a:r>
              <a:rPr lang="en-US" sz="3200" dirty="0"/>
              <a:t>Full Circle – 1/2 </a:t>
            </a:r>
            <a:endParaRPr sz="3200" dirty="0"/>
          </a:p>
        </p:txBody>
      </p:sp>
      <p:grpSp>
        <p:nvGrpSpPr>
          <p:cNvPr id="6" name="Group 5">
            <a:extLst>
              <a:ext uri="{FF2B5EF4-FFF2-40B4-BE49-F238E27FC236}">
                <a16:creationId xmlns:a16="http://schemas.microsoft.com/office/drawing/2014/main" id="{0DF4DEC3-7864-3131-BE42-B5F7BA7BD8E9}"/>
              </a:ext>
            </a:extLst>
          </p:cNvPr>
          <p:cNvGrpSpPr/>
          <p:nvPr/>
        </p:nvGrpSpPr>
        <p:grpSpPr>
          <a:xfrm>
            <a:off x="5396220" y="1234489"/>
            <a:ext cx="1854018" cy="2037634"/>
            <a:chOff x="5681970" y="1234489"/>
            <a:chExt cx="1854018" cy="2037634"/>
          </a:xfrm>
        </p:grpSpPr>
        <p:cxnSp>
          <p:nvCxnSpPr>
            <p:cNvPr id="8" name="Straight Arrow Connector 7">
              <a:extLst>
                <a:ext uri="{FF2B5EF4-FFF2-40B4-BE49-F238E27FC236}">
                  <a16:creationId xmlns:a16="http://schemas.microsoft.com/office/drawing/2014/main" id="{BF803D7B-CDA9-46F6-5FD2-A991D67BBF97}"/>
                </a:ext>
              </a:extLst>
            </p:cNvPr>
            <p:cNvCxnSpPr>
              <a:cxnSpLocks/>
            </p:cNvCxnSpPr>
            <p:nvPr/>
          </p:nvCxnSpPr>
          <p:spPr>
            <a:xfrm>
              <a:off x="6608979" y="2493957"/>
              <a:ext cx="565744" cy="77816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9" name="Picture 8" descr="Position papers | FESE">
              <a:extLst>
                <a:ext uri="{FF2B5EF4-FFF2-40B4-BE49-F238E27FC236}">
                  <a16:creationId xmlns:a16="http://schemas.microsoft.com/office/drawing/2014/main" id="{29BF6FD8-F76A-F408-6885-D8F5F3835F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19475" y="1234489"/>
              <a:ext cx="1076949" cy="1076949"/>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3110AE24-F1ED-8060-D7F8-D12BB8B9A89B}"/>
                </a:ext>
              </a:extLst>
            </p:cNvPr>
            <p:cNvSpPr txBox="1"/>
            <p:nvPr/>
          </p:nvSpPr>
          <p:spPr>
            <a:xfrm>
              <a:off x="5681970" y="2157549"/>
              <a:ext cx="1854018" cy="307777"/>
            </a:xfrm>
            <a:prstGeom prst="rect">
              <a:avLst/>
            </a:prstGeom>
            <a:noFill/>
          </p:spPr>
          <p:txBody>
            <a:bodyPr wrap="square">
              <a:spAutoFit/>
            </a:bodyPr>
            <a:lstStyle/>
            <a:p>
              <a:pPr algn="ctr"/>
              <a:r>
                <a:rPr lang="en-US" sz="1400" b="1" i="1" strike="noStrike" cap="none" dirty="0">
                  <a:solidFill>
                    <a:srgbClr val="0070C0"/>
                  </a:solidFill>
                  <a:latin typeface="Calibri"/>
                  <a:ea typeface="Calibri"/>
                  <a:cs typeface="Calibri"/>
                  <a:sym typeface="Calibri"/>
                </a:rPr>
                <a:t>Data Due Diligence</a:t>
              </a:r>
              <a:endParaRPr lang="en-US" b="1" i="1" dirty="0">
                <a:solidFill>
                  <a:srgbClr val="0070C0"/>
                </a:solidFill>
              </a:endParaRPr>
            </a:p>
          </p:txBody>
        </p:sp>
      </p:grpSp>
      <p:sp>
        <p:nvSpPr>
          <p:cNvPr id="15" name="TextBox 14">
            <a:extLst>
              <a:ext uri="{FF2B5EF4-FFF2-40B4-BE49-F238E27FC236}">
                <a16:creationId xmlns:a16="http://schemas.microsoft.com/office/drawing/2014/main" id="{0D013DD3-1040-739F-A88A-AE77B81F7CC7}"/>
              </a:ext>
            </a:extLst>
          </p:cNvPr>
          <p:cNvSpPr txBox="1"/>
          <p:nvPr/>
        </p:nvSpPr>
        <p:spPr>
          <a:xfrm>
            <a:off x="7620368" y="1807847"/>
            <a:ext cx="1854018" cy="307777"/>
          </a:xfrm>
          <a:prstGeom prst="rect">
            <a:avLst/>
          </a:prstGeom>
          <a:noFill/>
        </p:spPr>
        <p:txBody>
          <a:bodyPr wrap="square">
            <a:spAutoFit/>
          </a:bodyPr>
          <a:lstStyle/>
          <a:p>
            <a:pPr algn="ctr"/>
            <a:r>
              <a:rPr lang="en-US" sz="1400" b="1" i="1" strike="noStrike" cap="none" dirty="0">
                <a:solidFill>
                  <a:srgbClr val="0070C0"/>
                </a:solidFill>
                <a:latin typeface="Calibri"/>
                <a:ea typeface="Calibri"/>
                <a:cs typeface="Calibri"/>
                <a:sym typeface="Calibri"/>
              </a:rPr>
              <a:t>Final Project</a:t>
            </a:r>
            <a:endParaRPr lang="en-US" b="1" i="1" dirty="0">
              <a:solidFill>
                <a:srgbClr val="0070C0"/>
              </a:solidFill>
            </a:endParaRPr>
          </a:p>
        </p:txBody>
      </p:sp>
      <p:pic>
        <p:nvPicPr>
          <p:cNvPr id="3" name="Picture 2">
            <a:extLst>
              <a:ext uri="{FF2B5EF4-FFF2-40B4-BE49-F238E27FC236}">
                <a16:creationId xmlns:a16="http://schemas.microsoft.com/office/drawing/2014/main" id="{694D8D7A-084B-981F-7654-2FAB40FF08C9}"/>
              </a:ext>
            </a:extLst>
          </p:cNvPr>
          <p:cNvPicPr>
            <a:picLocks noChangeAspect="1"/>
          </p:cNvPicPr>
          <p:nvPr/>
        </p:nvPicPr>
        <p:blipFill>
          <a:blip r:embed="rId5"/>
          <a:stretch>
            <a:fillRect/>
          </a:stretch>
        </p:blipFill>
        <p:spPr>
          <a:xfrm>
            <a:off x="340650" y="991145"/>
            <a:ext cx="4612350" cy="468259"/>
          </a:xfrm>
          <a:prstGeom prst="rect">
            <a:avLst/>
          </a:prstGeom>
        </p:spPr>
      </p:pic>
      <p:grpSp>
        <p:nvGrpSpPr>
          <p:cNvPr id="10" name="Group 9">
            <a:extLst>
              <a:ext uri="{FF2B5EF4-FFF2-40B4-BE49-F238E27FC236}">
                <a16:creationId xmlns:a16="http://schemas.microsoft.com/office/drawing/2014/main" id="{285C0C2B-5D12-3A42-BFAA-6F720B601E65}"/>
              </a:ext>
            </a:extLst>
          </p:cNvPr>
          <p:cNvGrpSpPr/>
          <p:nvPr/>
        </p:nvGrpSpPr>
        <p:grpSpPr>
          <a:xfrm>
            <a:off x="7983225" y="961365"/>
            <a:ext cx="1076949" cy="1623195"/>
            <a:chOff x="7999351" y="878533"/>
            <a:chExt cx="1076949" cy="1623195"/>
          </a:xfrm>
        </p:grpSpPr>
        <p:pic>
          <p:nvPicPr>
            <p:cNvPr id="13" name="Picture 12" descr="Position papers | FESE">
              <a:extLst>
                <a:ext uri="{FF2B5EF4-FFF2-40B4-BE49-F238E27FC236}">
                  <a16:creationId xmlns:a16="http://schemas.microsoft.com/office/drawing/2014/main" id="{62E75048-3EE1-6BED-D22C-615166845F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99351" y="878533"/>
              <a:ext cx="1076949" cy="1076949"/>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Arrow Connector 13">
              <a:extLst>
                <a:ext uri="{FF2B5EF4-FFF2-40B4-BE49-F238E27FC236}">
                  <a16:creationId xmlns:a16="http://schemas.microsoft.com/office/drawing/2014/main" id="{EA2CE809-332E-456F-B649-0854A250ED31}"/>
                </a:ext>
              </a:extLst>
            </p:cNvPr>
            <p:cNvCxnSpPr>
              <a:cxnSpLocks/>
            </p:cNvCxnSpPr>
            <p:nvPr/>
          </p:nvCxnSpPr>
          <p:spPr>
            <a:xfrm>
              <a:off x="8563503" y="2093002"/>
              <a:ext cx="209776" cy="40872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7" name="Picture 2" descr="Gears machine work icon Royalty Free Vector Image">
              <a:extLst>
                <a:ext uri="{FF2B5EF4-FFF2-40B4-BE49-F238E27FC236}">
                  <a16:creationId xmlns:a16="http://schemas.microsoft.com/office/drawing/2014/main" id="{0A3FC75E-8DE0-A958-88C6-5212DB0FA1C9}"/>
                </a:ext>
              </a:extLst>
            </p:cNvPr>
            <p:cNvPicPr>
              <a:picLocks noChangeAspect="1" noChangeArrowheads="1"/>
            </p:cNvPicPr>
            <p:nvPr/>
          </p:nvPicPr>
          <p:blipFill rotWithShape="1">
            <a:blip r:embed="rId6">
              <a:clrChange>
                <a:clrFrom>
                  <a:srgbClr val="FFFFFF"/>
                </a:clrFrom>
                <a:clrTo>
                  <a:srgbClr val="FFFFFF">
                    <a:alpha val="0"/>
                  </a:srgbClr>
                </a:clrTo>
              </a:clrChange>
              <a:extLst>
                <a:ext uri="{28A0092B-C50C-407E-A947-70E740481C1C}">
                  <a14:useLocalDpi xmlns:a14="http://schemas.microsoft.com/office/drawing/2010/main" val="0"/>
                </a:ext>
              </a:extLst>
            </a:blip>
            <a:srcRect b="7530"/>
            <a:stretch/>
          </p:blipFill>
          <p:spPr bwMode="auto">
            <a:xfrm>
              <a:off x="8237886" y="1226026"/>
              <a:ext cx="480664" cy="49898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87820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228600" y="59830"/>
            <a:ext cx="11963400" cy="627721"/>
          </a:xfrm>
          <a:prstGeom prst="rect">
            <a:avLst/>
          </a:prstGeom>
          <a:noFill/>
          <a:ln>
            <a:noFill/>
          </a:ln>
        </p:spPr>
        <p:txBody>
          <a:bodyPr spcFirstLastPara="1" wrap="square" lIns="0" tIns="12050" rIns="0" bIns="0" anchor="t" anchorCtr="0">
            <a:spAutoFit/>
          </a:bodyPr>
          <a:lstStyle/>
          <a:p>
            <a:pPr marL="12700" marR="5080"/>
            <a:r>
              <a:rPr lang="en-US" sz="3200" dirty="0"/>
              <a:t>Full Circle– 2/2</a:t>
            </a:r>
            <a:endParaRPr sz="3200" dirty="0"/>
          </a:p>
        </p:txBody>
      </p:sp>
      <p:pic>
        <p:nvPicPr>
          <p:cNvPr id="3" name="Picture 2">
            <a:extLst>
              <a:ext uri="{FF2B5EF4-FFF2-40B4-BE49-F238E27FC236}">
                <a16:creationId xmlns:a16="http://schemas.microsoft.com/office/drawing/2014/main" id="{FB9050F1-F1C8-C33D-DCCB-274466856CE6}"/>
              </a:ext>
            </a:extLst>
          </p:cNvPr>
          <p:cNvPicPr>
            <a:picLocks noChangeAspect="1"/>
          </p:cNvPicPr>
          <p:nvPr/>
        </p:nvPicPr>
        <p:blipFill>
          <a:blip r:embed="rId3"/>
          <a:stretch>
            <a:fillRect/>
          </a:stretch>
        </p:blipFill>
        <p:spPr>
          <a:xfrm>
            <a:off x="918122" y="1127314"/>
            <a:ext cx="10355755" cy="4744837"/>
          </a:xfrm>
          <a:prstGeom prst="rect">
            <a:avLst/>
          </a:prstGeom>
        </p:spPr>
      </p:pic>
      <p:grpSp>
        <p:nvGrpSpPr>
          <p:cNvPr id="15" name="Group 14">
            <a:extLst>
              <a:ext uri="{FF2B5EF4-FFF2-40B4-BE49-F238E27FC236}">
                <a16:creationId xmlns:a16="http://schemas.microsoft.com/office/drawing/2014/main" id="{A26D1A86-8A39-86E9-2739-D6A5E364683E}"/>
              </a:ext>
            </a:extLst>
          </p:cNvPr>
          <p:cNvGrpSpPr/>
          <p:nvPr/>
        </p:nvGrpSpPr>
        <p:grpSpPr>
          <a:xfrm>
            <a:off x="2446061" y="2426116"/>
            <a:ext cx="1725860" cy="1993301"/>
            <a:chOff x="2446061" y="2426116"/>
            <a:chExt cx="1725860" cy="1993301"/>
          </a:xfrm>
        </p:grpSpPr>
        <p:cxnSp>
          <p:nvCxnSpPr>
            <p:cNvPr id="2" name="Straight Arrow Connector 1">
              <a:extLst>
                <a:ext uri="{FF2B5EF4-FFF2-40B4-BE49-F238E27FC236}">
                  <a16:creationId xmlns:a16="http://schemas.microsoft.com/office/drawing/2014/main" id="{1F22F326-2931-8B59-745D-17740C2AA1E1}"/>
                </a:ext>
              </a:extLst>
            </p:cNvPr>
            <p:cNvCxnSpPr>
              <a:cxnSpLocks/>
            </p:cNvCxnSpPr>
            <p:nvPr/>
          </p:nvCxnSpPr>
          <p:spPr>
            <a:xfrm>
              <a:off x="3373070" y="3367753"/>
              <a:ext cx="387445" cy="771587"/>
            </a:xfrm>
            <a:prstGeom prst="straightConnector1">
              <a:avLst/>
            </a:prstGeom>
            <a:ln w="38100">
              <a:prstDash val="sysDot"/>
              <a:tailEnd type="triangle"/>
            </a:ln>
          </p:spPr>
          <p:style>
            <a:lnRef idx="1">
              <a:schemeClr val="accent1"/>
            </a:lnRef>
            <a:fillRef idx="0">
              <a:schemeClr val="accent1"/>
            </a:fillRef>
            <a:effectRef idx="0">
              <a:schemeClr val="accent1"/>
            </a:effectRef>
            <a:fontRef idx="minor">
              <a:schemeClr val="tx1"/>
            </a:fontRef>
          </p:style>
        </p:cxnSp>
        <p:pic>
          <p:nvPicPr>
            <p:cNvPr id="4" name="Picture 3" descr="Position papers | FESE">
              <a:extLst>
                <a:ext uri="{FF2B5EF4-FFF2-40B4-BE49-F238E27FC236}">
                  <a16:creationId xmlns:a16="http://schemas.microsoft.com/office/drawing/2014/main" id="{D1EE2437-58B5-016A-4332-134A5BC2D5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45027" y="2426116"/>
              <a:ext cx="759118" cy="75911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C74C57C-E07C-AC4C-57CB-C1152DE7737B}"/>
                </a:ext>
              </a:extLst>
            </p:cNvPr>
            <p:cNvSpPr txBox="1"/>
            <p:nvPr/>
          </p:nvSpPr>
          <p:spPr>
            <a:xfrm>
              <a:off x="2446061" y="3053493"/>
              <a:ext cx="1725860" cy="261610"/>
            </a:xfrm>
            <a:prstGeom prst="rect">
              <a:avLst/>
            </a:prstGeom>
            <a:noFill/>
          </p:spPr>
          <p:txBody>
            <a:bodyPr wrap="square">
              <a:spAutoFit/>
            </a:bodyPr>
            <a:lstStyle/>
            <a:p>
              <a:pPr algn="ctr"/>
              <a:r>
                <a:rPr lang="en-US" sz="1100" b="1" i="1" strike="noStrike" cap="none" dirty="0">
                  <a:solidFill>
                    <a:srgbClr val="0070C0"/>
                  </a:solidFill>
                  <a:latin typeface="Calibri"/>
                  <a:ea typeface="Calibri"/>
                  <a:cs typeface="Calibri"/>
                  <a:sym typeface="Calibri"/>
                </a:rPr>
                <a:t>Data Due Diligence</a:t>
              </a:r>
              <a:endParaRPr lang="en-US" sz="1100" b="1" i="1" dirty="0">
                <a:solidFill>
                  <a:srgbClr val="0070C0"/>
                </a:solidFill>
              </a:endParaRPr>
            </a:p>
          </p:txBody>
        </p:sp>
        <p:cxnSp>
          <p:nvCxnSpPr>
            <p:cNvPr id="11" name="Straight Arrow Connector 10">
              <a:extLst>
                <a:ext uri="{FF2B5EF4-FFF2-40B4-BE49-F238E27FC236}">
                  <a16:creationId xmlns:a16="http://schemas.microsoft.com/office/drawing/2014/main" id="{9F6DFD2A-933B-4328-CC22-05D6FED92A00}"/>
                </a:ext>
              </a:extLst>
            </p:cNvPr>
            <p:cNvCxnSpPr>
              <a:cxnSpLocks/>
            </p:cNvCxnSpPr>
            <p:nvPr/>
          </p:nvCxnSpPr>
          <p:spPr>
            <a:xfrm flipH="1">
              <a:off x="2945027" y="3367753"/>
              <a:ext cx="407744" cy="105166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50E63461-7219-B637-5C0D-7EA45BF9242C}"/>
              </a:ext>
            </a:extLst>
          </p:cNvPr>
          <p:cNvGrpSpPr/>
          <p:nvPr/>
        </p:nvGrpSpPr>
        <p:grpSpPr>
          <a:xfrm>
            <a:off x="5396049" y="1838834"/>
            <a:ext cx="1052226" cy="1443800"/>
            <a:chOff x="5396049" y="1838834"/>
            <a:chExt cx="1052226" cy="1443800"/>
          </a:xfrm>
        </p:grpSpPr>
        <p:pic>
          <p:nvPicPr>
            <p:cNvPr id="6" name="Picture 5" descr="Position papers | FESE">
              <a:extLst>
                <a:ext uri="{FF2B5EF4-FFF2-40B4-BE49-F238E27FC236}">
                  <a16:creationId xmlns:a16="http://schemas.microsoft.com/office/drawing/2014/main" id="{294880D8-6EC1-4AE7-0380-BF7F7751F3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3486" y="1838834"/>
              <a:ext cx="759118" cy="759118"/>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02BF9160-2368-E858-11AD-310AD3CE7BB0}"/>
                </a:ext>
              </a:extLst>
            </p:cNvPr>
            <p:cNvCxnSpPr>
              <a:cxnSpLocks/>
            </p:cNvCxnSpPr>
            <p:nvPr/>
          </p:nvCxnSpPr>
          <p:spPr>
            <a:xfrm flipH="1">
              <a:off x="5828018" y="2777490"/>
              <a:ext cx="133212" cy="5051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EE42255-0985-C4EC-8A7B-43326322B0EC}"/>
                </a:ext>
              </a:extLst>
            </p:cNvPr>
            <p:cNvSpPr txBox="1"/>
            <p:nvPr/>
          </p:nvSpPr>
          <p:spPr>
            <a:xfrm>
              <a:off x="5396049" y="2489294"/>
              <a:ext cx="1052226" cy="261610"/>
            </a:xfrm>
            <a:prstGeom prst="rect">
              <a:avLst/>
            </a:prstGeom>
            <a:noFill/>
          </p:spPr>
          <p:txBody>
            <a:bodyPr wrap="square">
              <a:spAutoFit/>
            </a:bodyPr>
            <a:lstStyle/>
            <a:p>
              <a:pPr algn="ctr"/>
              <a:r>
                <a:rPr lang="en-US" sz="1100" b="1" i="1" strike="noStrike" cap="none" dirty="0">
                  <a:solidFill>
                    <a:srgbClr val="0070C0"/>
                  </a:solidFill>
                  <a:latin typeface="Calibri"/>
                  <a:ea typeface="Calibri"/>
                  <a:cs typeface="Calibri"/>
                  <a:sym typeface="Calibri"/>
                </a:rPr>
                <a:t>Final Project</a:t>
              </a:r>
              <a:endParaRPr lang="en-US" sz="1100" b="1" i="1" dirty="0">
                <a:solidFill>
                  <a:srgbClr val="0070C0"/>
                </a:solidFill>
              </a:endParaRPr>
            </a:p>
          </p:txBody>
        </p:sp>
        <p:cxnSp>
          <p:nvCxnSpPr>
            <p:cNvPr id="14" name="Straight Arrow Connector 13">
              <a:extLst>
                <a:ext uri="{FF2B5EF4-FFF2-40B4-BE49-F238E27FC236}">
                  <a16:creationId xmlns:a16="http://schemas.microsoft.com/office/drawing/2014/main" id="{56A71EAB-C689-9EE0-ACCB-2958621AF65F}"/>
                </a:ext>
              </a:extLst>
            </p:cNvPr>
            <p:cNvCxnSpPr>
              <a:cxnSpLocks/>
            </p:cNvCxnSpPr>
            <p:nvPr/>
          </p:nvCxnSpPr>
          <p:spPr>
            <a:xfrm>
              <a:off x="6147965" y="2728756"/>
              <a:ext cx="217362" cy="286819"/>
            </a:xfrm>
            <a:prstGeom prst="straightConnector1">
              <a:avLst/>
            </a:prstGeom>
            <a:ln w="38100">
              <a:prstDash val="sysDot"/>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2425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9"/>
          <p:cNvSpPr txBox="1">
            <a:spLocks noGrp="1"/>
          </p:cNvSpPr>
          <p:nvPr>
            <p:ph type="title"/>
          </p:nvPr>
        </p:nvSpPr>
        <p:spPr>
          <a:xfrm>
            <a:off x="228600" y="59830"/>
            <a:ext cx="11963400" cy="505267"/>
          </a:xfrm>
          <a:prstGeom prst="rect">
            <a:avLst/>
          </a:prstGeom>
          <a:noFill/>
          <a:ln>
            <a:noFill/>
          </a:ln>
        </p:spPr>
        <p:txBody>
          <a:bodyPr spcFirstLastPara="1" wrap="square" lIns="0" tIns="12050" rIns="0" bIns="0" anchor="t" anchorCtr="0">
            <a:spAutoFit/>
          </a:bodyPr>
          <a:lstStyle/>
          <a:p>
            <a:pPr marL="12700" marR="5080"/>
            <a:r>
              <a:rPr lang="en-US" sz="3200" dirty="0"/>
              <a:t>A suggested book as you carry on</a:t>
            </a:r>
            <a:endParaRPr sz="3200" dirty="0"/>
          </a:p>
        </p:txBody>
      </p:sp>
      <p:sp>
        <p:nvSpPr>
          <p:cNvPr id="202" name="Google Shape;202;p29"/>
          <p:cNvSpPr txBox="1"/>
          <p:nvPr/>
        </p:nvSpPr>
        <p:spPr>
          <a:xfrm>
            <a:off x="647563" y="947160"/>
            <a:ext cx="6433092" cy="1452957"/>
          </a:xfrm>
          <a:prstGeom prst="rect">
            <a:avLst/>
          </a:prstGeom>
          <a:noFill/>
          <a:ln>
            <a:noFill/>
          </a:ln>
        </p:spPr>
        <p:txBody>
          <a:bodyPr spcFirstLastPara="1" wrap="square" lIns="0" tIns="36825" rIns="0" bIns="0" anchor="t" anchorCtr="0">
            <a:spAutoFit/>
          </a:bodyPr>
          <a:lstStyle/>
          <a:p>
            <a:pPr marL="457200" marR="0" lvl="0" indent="-381000" algn="l" rtl="0">
              <a:lnSpc>
                <a:spcPct val="100000"/>
              </a:lnSpc>
              <a:spcBef>
                <a:spcPts val="0"/>
              </a:spcBef>
              <a:spcAft>
                <a:spcPts val="0"/>
              </a:spcAft>
              <a:buClr>
                <a:schemeClr val="dk1"/>
              </a:buClr>
              <a:buSzPts val="2400"/>
              <a:buChar char="-"/>
            </a:pPr>
            <a:r>
              <a:rPr lang="en-US" i="1" dirty="0">
                <a:solidFill>
                  <a:schemeClr val="dk1"/>
                </a:solidFill>
              </a:rPr>
              <a:t>Building a Career in Data Science</a:t>
            </a:r>
            <a:r>
              <a:rPr lang="en-US" dirty="0">
                <a:solidFill>
                  <a:schemeClr val="dk1"/>
                </a:solidFill>
              </a:rPr>
              <a:t> by E. Robinson and J. </a:t>
            </a:r>
            <a:r>
              <a:rPr lang="en-US" dirty="0" err="1">
                <a:solidFill>
                  <a:schemeClr val="dk1"/>
                </a:solidFill>
              </a:rPr>
              <a:t>Nolis</a:t>
            </a:r>
            <a:r>
              <a:rPr lang="en-US" dirty="0">
                <a:solidFill>
                  <a:schemeClr val="dk1"/>
                </a:solidFill>
              </a:rPr>
              <a:t> </a:t>
            </a:r>
            <a:endParaRPr dirty="0">
              <a:solidFill>
                <a:schemeClr val="dk1"/>
              </a:solidFill>
            </a:endParaRPr>
          </a:p>
          <a:p>
            <a:pPr marL="457200" marR="0" lvl="0" indent="-381000" algn="l" rtl="0">
              <a:lnSpc>
                <a:spcPct val="100000"/>
              </a:lnSpc>
              <a:spcBef>
                <a:spcPts val="0"/>
              </a:spcBef>
              <a:spcAft>
                <a:spcPts val="0"/>
              </a:spcAft>
              <a:buClr>
                <a:schemeClr val="dk1"/>
              </a:buClr>
              <a:buSzPts val="2400"/>
              <a:buChar char="-"/>
            </a:pPr>
            <a:r>
              <a:rPr lang="en-US" u="sng" dirty="0">
                <a:solidFill>
                  <a:schemeClr val="hlink"/>
                </a:solidFill>
                <a:hlinkClick r:id="rId3"/>
              </a:rPr>
              <a:t>https://podcast.bestbook.cool/</a:t>
            </a:r>
            <a:endParaRPr dirty="0">
              <a:solidFill>
                <a:schemeClr val="dk1"/>
              </a:solidFill>
            </a:endParaRPr>
          </a:p>
          <a:p>
            <a:pPr marL="0" marR="0" lvl="0" indent="0" algn="l" rtl="0">
              <a:lnSpc>
                <a:spcPct val="100000"/>
              </a:lnSpc>
              <a:spcBef>
                <a:spcPts val="0"/>
              </a:spcBef>
              <a:spcAft>
                <a:spcPts val="0"/>
              </a:spcAft>
              <a:buNone/>
            </a:pPr>
            <a:endParaRPr sz="1600" dirty="0">
              <a:solidFill>
                <a:schemeClr val="dk1"/>
              </a:solidFill>
            </a:endParaRPr>
          </a:p>
          <a:p>
            <a:pPr marL="0" marR="0" lvl="0" indent="0" algn="l" rtl="0">
              <a:lnSpc>
                <a:spcPct val="100000"/>
              </a:lnSpc>
              <a:spcBef>
                <a:spcPts val="0"/>
              </a:spcBef>
              <a:spcAft>
                <a:spcPts val="0"/>
              </a:spcAft>
              <a:buNone/>
            </a:pPr>
            <a:endParaRPr sz="1600" dirty="0">
              <a:solidFill>
                <a:schemeClr val="dk1"/>
              </a:solidFill>
            </a:endParaRPr>
          </a:p>
          <a:p>
            <a:pPr marL="0" marR="0" lvl="0" indent="0" algn="l" rtl="0">
              <a:lnSpc>
                <a:spcPct val="100000"/>
              </a:lnSpc>
              <a:spcBef>
                <a:spcPts val="0"/>
              </a:spcBef>
              <a:spcAft>
                <a:spcPts val="0"/>
              </a:spcAft>
              <a:buNone/>
            </a:pPr>
            <a:endParaRPr sz="1600" dirty="0">
              <a:solidFill>
                <a:schemeClr val="dk1"/>
              </a:solidFill>
            </a:endParaRPr>
          </a:p>
          <a:p>
            <a:pPr marL="0" marR="0" lvl="0" indent="0" algn="l" rtl="0">
              <a:lnSpc>
                <a:spcPct val="100000"/>
              </a:lnSpc>
              <a:spcBef>
                <a:spcPts val="0"/>
              </a:spcBef>
              <a:spcAft>
                <a:spcPts val="0"/>
              </a:spcAft>
              <a:buNone/>
            </a:pPr>
            <a:endParaRPr sz="1600" dirty="0">
              <a:solidFill>
                <a:schemeClr val="dk1"/>
              </a:solidFill>
            </a:endParaRPr>
          </a:p>
        </p:txBody>
      </p:sp>
      <p:pic>
        <p:nvPicPr>
          <p:cNvPr id="3" name="Picture 2">
            <a:extLst>
              <a:ext uri="{FF2B5EF4-FFF2-40B4-BE49-F238E27FC236}">
                <a16:creationId xmlns:a16="http://schemas.microsoft.com/office/drawing/2014/main" id="{E4E20EE5-4260-54FB-05CE-75F07AD8E208}"/>
              </a:ext>
            </a:extLst>
          </p:cNvPr>
          <p:cNvPicPr>
            <a:picLocks noChangeAspect="1"/>
          </p:cNvPicPr>
          <p:nvPr/>
        </p:nvPicPr>
        <p:blipFill>
          <a:blip r:embed="rId4"/>
          <a:stretch>
            <a:fillRect/>
          </a:stretch>
        </p:blipFill>
        <p:spPr>
          <a:xfrm>
            <a:off x="2665479" y="1616413"/>
            <a:ext cx="7231370" cy="4560722"/>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DAC7DD5C-7F23-1812-00B8-849C09404BCE}"/>
              </a:ext>
            </a:extLst>
          </p:cNvPr>
          <p:cNvSpPr txBox="1"/>
          <p:nvPr/>
        </p:nvSpPr>
        <p:spPr>
          <a:xfrm>
            <a:off x="76063" y="6304062"/>
            <a:ext cx="9525137" cy="261610"/>
          </a:xfrm>
          <a:prstGeom prst="rect">
            <a:avLst/>
          </a:prstGeom>
          <a:noFill/>
        </p:spPr>
        <p:txBody>
          <a:bodyPr wrap="square">
            <a:spAutoFit/>
          </a:bodyPr>
          <a:lstStyle/>
          <a:p>
            <a:r>
              <a:rPr lang="en-US" sz="1100" i="0" dirty="0">
                <a:solidFill>
                  <a:srgbClr val="777777"/>
                </a:solidFill>
                <a:effectLst/>
                <a:latin typeface="Lato" panose="020F0502020204030203" pitchFamily="34" charset="0"/>
              </a:rPr>
              <a:t>Or directly from the publisher ($22) : https://www.manning.com/books/build-your-career-in-data-science?a_aid=buildcareer&amp;a_bid=76784b6a</a:t>
            </a:r>
            <a:endParaRPr lang="en-US" sz="11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2" name="Title 4">
            <a:extLst>
              <a:ext uri="{FF2B5EF4-FFF2-40B4-BE49-F238E27FC236}">
                <a16:creationId xmlns:a16="http://schemas.microsoft.com/office/drawing/2014/main" id="{24F533CD-1D12-9911-0604-649005EE4BF2}"/>
              </a:ext>
            </a:extLst>
          </p:cNvPr>
          <p:cNvSpPr txBox="1">
            <a:spLocks/>
          </p:cNvSpPr>
          <p:nvPr/>
        </p:nvSpPr>
        <p:spPr>
          <a:xfrm>
            <a:off x="914400" y="2125980"/>
            <a:ext cx="10363200" cy="677108"/>
          </a:xfrm>
          <a:prstGeom prst="rect">
            <a:avLst/>
          </a:prstGeom>
          <a:noFill/>
          <a:ln>
            <a:noFill/>
          </a:ln>
        </p:spPr>
        <p:txBody>
          <a:bodyPr spcFirstLastPara="1" wrap="square" lIns="0" tIns="0" rIns="0" bIns="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60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sz="4400" b="1" dirty="0">
                <a:solidFill>
                  <a:srgbClr val="2663BC"/>
                </a:solidFill>
                <a:latin typeface="Söhne"/>
                <a:ea typeface="Calibri"/>
                <a:cs typeface="Calibri"/>
                <a:sym typeface="Calibri"/>
              </a:rPr>
              <a:t>Open Q&amp;A</a:t>
            </a:r>
          </a:p>
        </p:txBody>
      </p:sp>
      <p:sp>
        <p:nvSpPr>
          <p:cNvPr id="3" name="Subtitle 5">
            <a:extLst>
              <a:ext uri="{FF2B5EF4-FFF2-40B4-BE49-F238E27FC236}">
                <a16:creationId xmlns:a16="http://schemas.microsoft.com/office/drawing/2014/main" id="{EAD6A08E-B962-A8E3-3071-79A4A85613CC}"/>
              </a:ext>
            </a:extLst>
          </p:cNvPr>
          <p:cNvSpPr txBox="1">
            <a:spLocks/>
          </p:cNvSpPr>
          <p:nvPr/>
        </p:nvSpPr>
        <p:spPr>
          <a:xfrm>
            <a:off x="1828800" y="3059668"/>
            <a:ext cx="8534400" cy="369332"/>
          </a:xfrm>
          <a:prstGeom prst="rect">
            <a:avLst/>
          </a:prstGeom>
        </p:spPr>
        <p:txBody>
          <a:bodyPr wrap="square" lIns="0" tIns="0" rIns="0" bIns="0">
            <a:spAutoFit/>
          </a:bodyPr>
          <a:lstStyle>
            <a:lvl1pPr marL="0">
              <a:defRPr sz="2200" b="0" i="0">
                <a:solidFill>
                  <a:srgbClr val="313131"/>
                </a:solidFill>
                <a:latin typeface="Carlito"/>
                <a:ea typeface="+mn-ea"/>
                <a:cs typeface="Carlito"/>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solidFill>
                  <a:srgbClr val="FFC000"/>
                </a:solidFill>
                <a:effectLst/>
                <a:uLnTx/>
                <a:uFillTx/>
                <a:latin typeface="Söhne"/>
                <a:ea typeface="+mn-ea"/>
              </a:rPr>
              <a:t>Now it’s your turn</a:t>
            </a:r>
            <a:endParaRPr kumimoji="0" lang="en-US" sz="2200" b="0" i="0" u="none" strike="noStrike" kern="0" cap="none" spc="0" normalizeH="0" baseline="0" noProof="0" dirty="0">
              <a:ln>
                <a:noFill/>
              </a:ln>
              <a:solidFill>
                <a:srgbClr val="FFC000"/>
              </a:solidFill>
              <a:effectLst/>
              <a:uLnTx/>
              <a:uFillTx/>
              <a:latin typeface="Carlito"/>
              <a:ea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graphicFrame>
        <p:nvGraphicFramePr>
          <p:cNvPr id="57" name="Google Shape;57;p9"/>
          <p:cNvGraphicFramePr/>
          <p:nvPr>
            <p:extLst>
              <p:ext uri="{D42A27DB-BD31-4B8C-83A1-F6EECF244321}">
                <p14:modId xmlns:p14="http://schemas.microsoft.com/office/powerpoint/2010/main" val="2850885236"/>
              </p:ext>
            </p:extLst>
          </p:nvPr>
        </p:nvGraphicFramePr>
        <p:xfrm>
          <a:off x="381001" y="1742350"/>
          <a:ext cx="11430000" cy="4411200"/>
        </p:xfrm>
        <a:graphic>
          <a:graphicData uri="http://schemas.openxmlformats.org/drawingml/2006/table">
            <a:tbl>
              <a:tblPr firstRow="1" bandRow="1">
                <a:noFill/>
              </a:tblPr>
              <a:tblGrid>
                <a:gridCol w="1428750">
                  <a:extLst>
                    <a:ext uri="{9D8B030D-6E8A-4147-A177-3AD203B41FA5}">
                      <a16:colId xmlns:a16="http://schemas.microsoft.com/office/drawing/2014/main" val="20000"/>
                    </a:ext>
                  </a:extLst>
                </a:gridCol>
                <a:gridCol w="1428750">
                  <a:extLst>
                    <a:ext uri="{9D8B030D-6E8A-4147-A177-3AD203B41FA5}">
                      <a16:colId xmlns:a16="http://schemas.microsoft.com/office/drawing/2014/main" val="20001"/>
                    </a:ext>
                  </a:extLst>
                </a:gridCol>
                <a:gridCol w="1428750">
                  <a:extLst>
                    <a:ext uri="{9D8B030D-6E8A-4147-A177-3AD203B41FA5}">
                      <a16:colId xmlns:a16="http://schemas.microsoft.com/office/drawing/2014/main" val="20002"/>
                    </a:ext>
                  </a:extLst>
                </a:gridCol>
                <a:gridCol w="1468750">
                  <a:extLst>
                    <a:ext uri="{9D8B030D-6E8A-4147-A177-3AD203B41FA5}">
                      <a16:colId xmlns:a16="http://schemas.microsoft.com/office/drawing/2014/main" val="20003"/>
                    </a:ext>
                  </a:extLst>
                </a:gridCol>
                <a:gridCol w="1388750">
                  <a:extLst>
                    <a:ext uri="{9D8B030D-6E8A-4147-A177-3AD203B41FA5}">
                      <a16:colId xmlns:a16="http://schemas.microsoft.com/office/drawing/2014/main" val="20004"/>
                    </a:ext>
                  </a:extLst>
                </a:gridCol>
                <a:gridCol w="1539850">
                  <a:extLst>
                    <a:ext uri="{9D8B030D-6E8A-4147-A177-3AD203B41FA5}">
                      <a16:colId xmlns:a16="http://schemas.microsoft.com/office/drawing/2014/main" val="20005"/>
                    </a:ext>
                  </a:extLst>
                </a:gridCol>
                <a:gridCol w="1329075">
                  <a:extLst>
                    <a:ext uri="{9D8B030D-6E8A-4147-A177-3AD203B41FA5}">
                      <a16:colId xmlns:a16="http://schemas.microsoft.com/office/drawing/2014/main" val="20006"/>
                    </a:ext>
                  </a:extLst>
                </a:gridCol>
                <a:gridCol w="1417325">
                  <a:extLst>
                    <a:ext uri="{9D8B030D-6E8A-4147-A177-3AD203B41FA5}">
                      <a16:colId xmlns:a16="http://schemas.microsoft.com/office/drawing/2014/main" val="20007"/>
                    </a:ext>
                  </a:extLst>
                </a:gridCol>
              </a:tblGrid>
              <a:tr h="532850">
                <a:tc>
                  <a:txBody>
                    <a:bodyPr/>
                    <a:lstStyle/>
                    <a:p>
                      <a:pPr marL="398780" marR="0" lvl="0" indent="0" algn="l" rtl="0">
                        <a:lnSpc>
                          <a:spcPct val="100000"/>
                        </a:lnSpc>
                        <a:spcBef>
                          <a:spcPts val="0"/>
                        </a:spcBef>
                        <a:spcAft>
                          <a:spcPts val="0"/>
                        </a:spcAft>
                        <a:buNone/>
                      </a:pPr>
                      <a:r>
                        <a:rPr lang="en-US" sz="1800" b="1" u="none" strike="noStrike" cap="none" dirty="0">
                          <a:solidFill>
                            <a:srgbClr val="404040"/>
                          </a:solidFill>
                          <a:latin typeface="Calibri"/>
                          <a:ea typeface="Calibri"/>
                          <a:cs typeface="Calibri"/>
                          <a:sym typeface="Calibri"/>
                        </a:rPr>
                        <a:t>Week 1</a:t>
                      </a:r>
                      <a:endParaRPr sz="1800" u="none" strike="noStrike" cap="none" dirty="0">
                        <a:latin typeface="Calibri"/>
                        <a:ea typeface="Calibri"/>
                        <a:cs typeface="Calibri"/>
                        <a:sym typeface="Calibri"/>
                      </a:endParaRPr>
                    </a:p>
                  </a:txBody>
                  <a:tcPr marL="0" marR="0" marT="114300" marB="0">
                    <a:lnT w="19050" cap="flat" cmpd="sng">
                      <a:solidFill>
                        <a:srgbClr val="8F9A9D"/>
                      </a:solidFill>
                      <a:prstDash val="solid"/>
                      <a:round/>
                      <a:headEnd type="none" w="sm" len="sm"/>
                      <a:tailEnd type="none" w="sm" len="sm"/>
                    </a:lnT>
                  </a:tcPr>
                </a:tc>
                <a:tc>
                  <a:txBody>
                    <a:bodyPr/>
                    <a:lstStyle/>
                    <a:p>
                      <a:pPr marL="398780" marR="0" lvl="0" indent="0" algn="l" rtl="0">
                        <a:lnSpc>
                          <a:spcPct val="100000"/>
                        </a:lnSpc>
                        <a:spcBef>
                          <a:spcPts val="0"/>
                        </a:spcBef>
                        <a:spcAft>
                          <a:spcPts val="0"/>
                        </a:spcAft>
                        <a:buNone/>
                      </a:pPr>
                      <a:r>
                        <a:rPr lang="en-US" sz="1800" b="1" u="none" strike="noStrike" cap="none">
                          <a:solidFill>
                            <a:srgbClr val="404040"/>
                          </a:solidFill>
                          <a:latin typeface="Calibri"/>
                          <a:ea typeface="Calibri"/>
                          <a:cs typeface="Calibri"/>
                          <a:sym typeface="Calibri"/>
                        </a:rPr>
                        <a:t>Week 2</a:t>
                      </a:r>
                      <a:endParaRPr sz="1800" u="none" strike="noStrike" cap="none">
                        <a:latin typeface="Calibri"/>
                        <a:ea typeface="Calibri"/>
                        <a:cs typeface="Calibri"/>
                        <a:sym typeface="Calibri"/>
                      </a:endParaRPr>
                    </a:p>
                  </a:txBody>
                  <a:tcPr marL="0" marR="0" marT="114300" marB="0">
                    <a:lnT w="19050" cap="flat" cmpd="sng">
                      <a:solidFill>
                        <a:srgbClr val="8F9A9D"/>
                      </a:solidFill>
                      <a:prstDash val="solid"/>
                      <a:round/>
                      <a:headEnd type="none" w="sm" len="sm"/>
                      <a:tailEnd type="none" w="sm" len="sm"/>
                    </a:lnT>
                  </a:tcPr>
                </a:tc>
                <a:tc>
                  <a:txBody>
                    <a:bodyPr/>
                    <a:lstStyle/>
                    <a:p>
                      <a:pPr marL="399415" marR="0" lvl="0" indent="0" algn="l" rtl="0">
                        <a:lnSpc>
                          <a:spcPct val="100000"/>
                        </a:lnSpc>
                        <a:spcBef>
                          <a:spcPts val="0"/>
                        </a:spcBef>
                        <a:spcAft>
                          <a:spcPts val="0"/>
                        </a:spcAft>
                        <a:buNone/>
                      </a:pPr>
                      <a:r>
                        <a:rPr lang="en-US" sz="1800" b="1" u="none" strike="noStrike" cap="none">
                          <a:solidFill>
                            <a:srgbClr val="404040"/>
                          </a:solidFill>
                          <a:latin typeface="Calibri"/>
                          <a:ea typeface="Calibri"/>
                          <a:cs typeface="Calibri"/>
                          <a:sym typeface="Calibri"/>
                        </a:rPr>
                        <a:t>Week 3</a:t>
                      </a:r>
                      <a:endParaRPr sz="1800" u="none" strike="noStrike" cap="none">
                        <a:latin typeface="Calibri"/>
                        <a:ea typeface="Calibri"/>
                        <a:cs typeface="Calibri"/>
                        <a:sym typeface="Calibri"/>
                      </a:endParaRPr>
                    </a:p>
                  </a:txBody>
                  <a:tcPr marL="0" marR="0" marT="114300" marB="0">
                    <a:lnT w="19050" cap="flat" cmpd="sng">
                      <a:solidFill>
                        <a:srgbClr val="8F9A9D"/>
                      </a:solidFill>
                      <a:prstDash val="solid"/>
                      <a:round/>
                      <a:headEnd type="none" w="sm" len="sm"/>
                      <a:tailEnd type="none" w="sm" len="sm"/>
                    </a:lnT>
                  </a:tcPr>
                </a:tc>
                <a:tc>
                  <a:txBody>
                    <a:bodyPr/>
                    <a:lstStyle/>
                    <a:p>
                      <a:pPr marL="398780" marR="0" lvl="0" indent="0" algn="l" rtl="0">
                        <a:lnSpc>
                          <a:spcPct val="100000"/>
                        </a:lnSpc>
                        <a:spcBef>
                          <a:spcPts val="0"/>
                        </a:spcBef>
                        <a:spcAft>
                          <a:spcPts val="0"/>
                        </a:spcAft>
                        <a:buNone/>
                      </a:pPr>
                      <a:r>
                        <a:rPr lang="en-US" sz="1800" b="1" u="none" strike="noStrike" cap="none">
                          <a:solidFill>
                            <a:srgbClr val="404040"/>
                          </a:solidFill>
                          <a:latin typeface="Calibri"/>
                          <a:ea typeface="Calibri"/>
                          <a:cs typeface="Calibri"/>
                          <a:sym typeface="Calibri"/>
                        </a:rPr>
                        <a:t>Week 4</a:t>
                      </a:r>
                      <a:endParaRPr sz="1800" u="none" strike="noStrike" cap="none">
                        <a:latin typeface="Calibri"/>
                        <a:ea typeface="Calibri"/>
                        <a:cs typeface="Calibri"/>
                        <a:sym typeface="Calibri"/>
                      </a:endParaRPr>
                    </a:p>
                  </a:txBody>
                  <a:tcPr marL="0" marR="0" marT="114300" marB="0">
                    <a:lnT w="19050" cap="flat" cmpd="sng">
                      <a:solidFill>
                        <a:srgbClr val="8F9A9D"/>
                      </a:solidFill>
                      <a:prstDash val="solid"/>
                      <a:round/>
                      <a:headEnd type="none" w="sm" len="sm"/>
                      <a:tailEnd type="none" w="sm" len="sm"/>
                    </a:lnT>
                  </a:tcPr>
                </a:tc>
                <a:tc>
                  <a:txBody>
                    <a:bodyPr/>
                    <a:lstStyle/>
                    <a:p>
                      <a:pPr marL="358775" marR="0" lvl="0" indent="0" algn="l" rtl="0">
                        <a:lnSpc>
                          <a:spcPct val="100000"/>
                        </a:lnSpc>
                        <a:spcBef>
                          <a:spcPts val="0"/>
                        </a:spcBef>
                        <a:spcAft>
                          <a:spcPts val="0"/>
                        </a:spcAft>
                        <a:buNone/>
                      </a:pPr>
                      <a:r>
                        <a:rPr lang="en-US" sz="1800" b="1" u="none" strike="noStrike" cap="none" dirty="0">
                          <a:solidFill>
                            <a:srgbClr val="404040"/>
                          </a:solidFill>
                          <a:latin typeface="Calibri"/>
                          <a:ea typeface="Calibri"/>
                          <a:cs typeface="Calibri"/>
                          <a:sym typeface="Calibri"/>
                        </a:rPr>
                        <a:t>Week 5</a:t>
                      </a:r>
                      <a:endParaRPr sz="1800" u="none" strike="noStrike" cap="none" dirty="0">
                        <a:latin typeface="Calibri"/>
                        <a:ea typeface="Calibri"/>
                        <a:cs typeface="Calibri"/>
                        <a:sym typeface="Calibri"/>
                      </a:endParaRPr>
                    </a:p>
                  </a:txBody>
                  <a:tcPr marL="0" marR="0" marT="114300" marB="0">
                    <a:lnT w="19050" cap="flat" cmpd="sng">
                      <a:solidFill>
                        <a:srgbClr val="8F9A9D"/>
                      </a:solidFill>
                      <a:prstDash val="solid"/>
                      <a:round/>
                      <a:headEnd type="none" w="sm" len="sm"/>
                      <a:tailEnd type="none" w="sm" len="sm"/>
                    </a:lnT>
                  </a:tcPr>
                </a:tc>
                <a:tc>
                  <a:txBody>
                    <a:bodyPr/>
                    <a:lstStyle/>
                    <a:p>
                      <a:pPr marL="463550" marR="0" lvl="0" indent="0" algn="l" rtl="0">
                        <a:lnSpc>
                          <a:spcPct val="100000"/>
                        </a:lnSpc>
                        <a:spcBef>
                          <a:spcPts val="0"/>
                        </a:spcBef>
                        <a:spcAft>
                          <a:spcPts val="0"/>
                        </a:spcAft>
                        <a:buNone/>
                      </a:pPr>
                      <a:r>
                        <a:rPr lang="en-US" sz="1800" b="1" u="none" strike="noStrike" cap="none" dirty="0">
                          <a:solidFill>
                            <a:schemeClr val="tx1"/>
                          </a:solidFill>
                          <a:latin typeface="Calibri"/>
                          <a:ea typeface="Calibri"/>
                          <a:cs typeface="Calibri"/>
                          <a:sym typeface="Calibri"/>
                        </a:rPr>
                        <a:t>Week 6</a:t>
                      </a:r>
                      <a:endParaRPr sz="1800" u="none" strike="noStrike" cap="none" dirty="0">
                        <a:solidFill>
                          <a:schemeClr val="tx1"/>
                        </a:solidFill>
                        <a:latin typeface="Calibri"/>
                        <a:ea typeface="Calibri"/>
                        <a:cs typeface="Calibri"/>
                        <a:sym typeface="Calibri"/>
                      </a:endParaRPr>
                    </a:p>
                  </a:txBody>
                  <a:tcPr marL="0" marR="0" marT="114300" marB="0">
                    <a:lnT w="19050" cap="flat" cmpd="sng">
                      <a:solidFill>
                        <a:srgbClr val="8F9A9D"/>
                      </a:solidFill>
                      <a:prstDash val="solid"/>
                      <a:round/>
                      <a:headEnd type="none" w="sm" len="sm"/>
                      <a:tailEnd type="none" w="sm" len="sm"/>
                    </a:lnT>
                  </a:tcPr>
                </a:tc>
                <a:tc>
                  <a:txBody>
                    <a:bodyPr/>
                    <a:lstStyle/>
                    <a:p>
                      <a:pPr marL="300355" marR="0" lvl="0" indent="0" algn="l" rtl="0">
                        <a:lnSpc>
                          <a:spcPct val="100000"/>
                        </a:lnSpc>
                        <a:spcBef>
                          <a:spcPts val="0"/>
                        </a:spcBef>
                        <a:spcAft>
                          <a:spcPts val="0"/>
                        </a:spcAft>
                        <a:buNone/>
                      </a:pPr>
                      <a:r>
                        <a:rPr lang="en-US" sz="1800" b="1" u="none" strike="noStrike" cap="none" dirty="0">
                          <a:solidFill>
                            <a:schemeClr val="tx1"/>
                          </a:solidFill>
                          <a:latin typeface="Calibri"/>
                          <a:ea typeface="Calibri"/>
                          <a:cs typeface="Calibri"/>
                          <a:sym typeface="Calibri"/>
                        </a:rPr>
                        <a:t>Week 7</a:t>
                      </a:r>
                      <a:endParaRPr sz="1800" u="none" strike="noStrike" cap="none" dirty="0">
                        <a:solidFill>
                          <a:schemeClr val="tx1"/>
                        </a:solidFill>
                        <a:latin typeface="Calibri"/>
                        <a:ea typeface="Calibri"/>
                        <a:cs typeface="Calibri"/>
                        <a:sym typeface="Calibri"/>
                      </a:endParaRPr>
                    </a:p>
                  </a:txBody>
                  <a:tcPr marL="0" marR="0" marT="114300" marB="0">
                    <a:lnT w="19050" cap="flat" cmpd="sng">
                      <a:solidFill>
                        <a:srgbClr val="8F9A9D"/>
                      </a:solidFill>
                      <a:prstDash val="solid"/>
                      <a:round/>
                      <a:headEnd type="none" w="sm" len="sm"/>
                      <a:tailEnd type="none" w="sm" len="sm"/>
                    </a:lnT>
                  </a:tcPr>
                </a:tc>
                <a:tc>
                  <a:txBody>
                    <a:bodyPr/>
                    <a:lstStyle/>
                    <a:p>
                      <a:pPr marL="388620" marR="0" lvl="0" indent="0" algn="l" rtl="0">
                        <a:lnSpc>
                          <a:spcPct val="100000"/>
                        </a:lnSpc>
                        <a:spcBef>
                          <a:spcPts val="0"/>
                        </a:spcBef>
                        <a:spcAft>
                          <a:spcPts val="0"/>
                        </a:spcAft>
                        <a:buNone/>
                      </a:pPr>
                      <a:r>
                        <a:rPr lang="en-US" sz="1800" b="1" u="none" strike="noStrike" cap="none" dirty="0">
                          <a:solidFill>
                            <a:srgbClr val="0070C0"/>
                          </a:solidFill>
                          <a:latin typeface="Calibri"/>
                          <a:ea typeface="Calibri"/>
                          <a:cs typeface="Calibri"/>
                          <a:sym typeface="Calibri"/>
                        </a:rPr>
                        <a:t>Week 8</a:t>
                      </a:r>
                      <a:endParaRPr sz="1800" u="none" strike="noStrike" cap="none" dirty="0">
                        <a:solidFill>
                          <a:srgbClr val="0070C0"/>
                        </a:solidFill>
                        <a:latin typeface="Calibri"/>
                        <a:ea typeface="Calibri"/>
                        <a:cs typeface="Calibri"/>
                        <a:sym typeface="Calibri"/>
                      </a:endParaRPr>
                    </a:p>
                  </a:txBody>
                  <a:tcPr marL="0" marR="0" marT="114300" marB="0">
                    <a:lnT w="19050" cap="flat" cmpd="sng">
                      <a:solidFill>
                        <a:srgbClr val="8F9A9D"/>
                      </a:solidFill>
                      <a:prstDash val="solid"/>
                      <a:round/>
                      <a:headEnd type="none" w="sm" len="sm"/>
                      <a:tailEnd type="none" w="sm" len="sm"/>
                    </a:lnT>
                  </a:tcPr>
                </a:tc>
                <a:extLst>
                  <a:ext uri="{0D108BD9-81ED-4DB2-BD59-A6C34878D82A}">
                    <a16:rowId xmlns:a16="http://schemas.microsoft.com/office/drawing/2014/main" val="10000"/>
                  </a:ext>
                </a:extLst>
              </a:tr>
              <a:tr h="2454900">
                <a:tc>
                  <a:txBody>
                    <a:bodyPr/>
                    <a:lstStyle/>
                    <a:p>
                      <a:pPr marL="182880" lvl="0" indent="-82550" algn="l" rtl="0">
                        <a:spcBef>
                          <a:spcPts val="0"/>
                        </a:spcBef>
                        <a:spcAft>
                          <a:spcPts val="0"/>
                        </a:spcAft>
                        <a:buClr>
                          <a:schemeClr val="dk1"/>
                        </a:buClr>
                        <a:buSzPts val="1300"/>
                        <a:buChar char="•"/>
                      </a:pPr>
                      <a:r>
                        <a:rPr lang="en-US" sz="1300">
                          <a:latin typeface="Arial"/>
                          <a:ea typeface="Arial"/>
                          <a:cs typeface="Arial"/>
                          <a:sym typeface="Arial"/>
                        </a:rPr>
                        <a:t>Course learning objectives</a:t>
                      </a:r>
                      <a:endParaRPr sz="1300">
                        <a:latin typeface="Arial"/>
                        <a:ea typeface="Arial"/>
                        <a:cs typeface="Arial"/>
                        <a:sym typeface="Arial"/>
                      </a:endParaRPr>
                    </a:p>
                    <a:p>
                      <a:pPr marL="182880" lvl="0" indent="-82550" algn="l" rtl="0">
                        <a:spcBef>
                          <a:spcPts val="0"/>
                        </a:spcBef>
                        <a:spcAft>
                          <a:spcPts val="0"/>
                        </a:spcAft>
                        <a:buClr>
                          <a:schemeClr val="dk1"/>
                        </a:buClr>
                        <a:buSzPts val="1300"/>
                        <a:buChar char="•"/>
                      </a:pPr>
                      <a:r>
                        <a:rPr lang="en-US" sz="1300">
                          <a:latin typeface="Arial"/>
                          <a:ea typeface="Arial"/>
                          <a:cs typeface="Arial"/>
                          <a:sym typeface="Arial"/>
                        </a:rPr>
                        <a:t>Data, information, and knowledge</a:t>
                      </a:r>
                      <a:endParaRPr sz="1300">
                        <a:latin typeface="Arial"/>
                        <a:ea typeface="Arial"/>
                        <a:cs typeface="Arial"/>
                        <a:sym typeface="Arial"/>
                      </a:endParaRPr>
                    </a:p>
                    <a:p>
                      <a:pPr marL="182880" lvl="0" indent="-82550" algn="l" rtl="0">
                        <a:spcBef>
                          <a:spcPts val="0"/>
                        </a:spcBef>
                        <a:spcAft>
                          <a:spcPts val="0"/>
                        </a:spcAft>
                        <a:buClr>
                          <a:schemeClr val="dk1"/>
                        </a:buClr>
                        <a:buSzPts val="1300"/>
                        <a:buChar char="•"/>
                      </a:pPr>
                      <a:r>
                        <a:rPr lang="en-US" sz="1300">
                          <a:latin typeface="Arial"/>
                          <a:ea typeface="Arial"/>
                          <a:cs typeface="Arial"/>
                          <a:sym typeface="Arial"/>
                        </a:rPr>
                        <a:t>Intro to data visualization</a:t>
                      </a:r>
                      <a:endParaRPr sz="1900">
                        <a:solidFill>
                          <a:srgbClr val="404040"/>
                        </a:solidFill>
                        <a:latin typeface="Arial"/>
                        <a:ea typeface="Arial"/>
                        <a:cs typeface="Arial"/>
                        <a:sym typeface="Arial"/>
                      </a:endParaRPr>
                    </a:p>
                  </a:txBody>
                  <a:tcPr marL="0" marR="0" marT="107325" marB="0">
                    <a:solidFill>
                      <a:srgbClr val="E4E7E7"/>
                    </a:solidFill>
                  </a:tcPr>
                </a:tc>
                <a:tc>
                  <a:txBody>
                    <a:bodyPr/>
                    <a:lstStyle/>
                    <a:p>
                      <a:pPr marL="182880" lvl="0" indent="-82550" algn="l" rtl="0">
                        <a:spcBef>
                          <a:spcPts val="0"/>
                        </a:spcBef>
                        <a:spcAft>
                          <a:spcPts val="0"/>
                        </a:spcAft>
                        <a:buClr>
                          <a:schemeClr val="dk1"/>
                        </a:buClr>
                        <a:buSzPts val="1300"/>
                        <a:buChar char="•"/>
                      </a:pPr>
                      <a:r>
                        <a:rPr lang="en-US" sz="1300" dirty="0">
                          <a:latin typeface="Arial"/>
                          <a:ea typeface="Arial"/>
                          <a:cs typeface="Arial"/>
                          <a:sym typeface="Arial"/>
                        </a:rPr>
                        <a:t>Data as a competitive advantage</a:t>
                      </a:r>
                      <a:endParaRPr sz="1300" dirty="0">
                        <a:latin typeface="Arial"/>
                        <a:ea typeface="Arial"/>
                        <a:cs typeface="Arial"/>
                        <a:sym typeface="Arial"/>
                      </a:endParaRPr>
                    </a:p>
                    <a:p>
                      <a:pPr marL="182880" lvl="0" indent="-82550" algn="l" rtl="0">
                        <a:spcBef>
                          <a:spcPts val="0"/>
                        </a:spcBef>
                        <a:spcAft>
                          <a:spcPts val="0"/>
                        </a:spcAft>
                        <a:buClr>
                          <a:schemeClr val="dk1"/>
                        </a:buClr>
                        <a:buSzPts val="1300"/>
                        <a:buChar char="•"/>
                      </a:pPr>
                      <a:r>
                        <a:rPr lang="en-US" sz="1300" dirty="0">
                          <a:latin typeface="Arial"/>
                          <a:ea typeface="Arial"/>
                          <a:cs typeface="Arial"/>
                          <a:sym typeface="Arial"/>
                        </a:rPr>
                        <a:t>CRISP framework</a:t>
                      </a:r>
                      <a:endParaRPr sz="1300" dirty="0">
                        <a:latin typeface="Arial"/>
                        <a:ea typeface="Arial"/>
                        <a:cs typeface="Arial"/>
                        <a:sym typeface="Arial"/>
                      </a:endParaRPr>
                    </a:p>
                    <a:p>
                      <a:pPr marL="182880" lvl="0" indent="-82550" algn="l" rtl="0">
                        <a:spcBef>
                          <a:spcPts val="0"/>
                        </a:spcBef>
                        <a:spcAft>
                          <a:spcPts val="0"/>
                        </a:spcAft>
                        <a:buClr>
                          <a:schemeClr val="dk1"/>
                        </a:buClr>
                        <a:buSzPts val="1300"/>
                        <a:buChar char="•"/>
                      </a:pPr>
                      <a:r>
                        <a:rPr lang="en-US" sz="1300" dirty="0">
                          <a:latin typeface="Arial"/>
                          <a:ea typeface="Arial"/>
                          <a:cs typeface="Arial"/>
                          <a:sym typeface="Arial"/>
                        </a:rPr>
                        <a:t>Human perception and cognition</a:t>
                      </a:r>
                      <a:endParaRPr sz="1900" dirty="0">
                        <a:solidFill>
                          <a:srgbClr val="404040"/>
                        </a:solidFill>
                        <a:latin typeface="Arial"/>
                        <a:ea typeface="Arial"/>
                        <a:cs typeface="Arial"/>
                        <a:sym typeface="Arial"/>
                      </a:endParaRPr>
                    </a:p>
                  </a:txBody>
                  <a:tcPr marL="0" marR="0" marT="107325" marB="0">
                    <a:solidFill>
                      <a:srgbClr val="E4E7E7"/>
                    </a:solidFill>
                  </a:tcPr>
                </a:tc>
                <a:tc>
                  <a:txBody>
                    <a:bodyPr/>
                    <a:lstStyle/>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Data types</a:t>
                      </a: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Intro to ML</a:t>
                      </a: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Foundations</a:t>
                      </a: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Grammar of graphics</a:t>
                      </a: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Advanced</a:t>
                      </a: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Visualizing segments</a:t>
                      </a:r>
                      <a:endParaRPr sz="1300" b="0" i="0" u="none" strike="noStrike" cap="none" dirty="0">
                        <a:solidFill>
                          <a:schemeClr val="dk1"/>
                        </a:solidFill>
                        <a:latin typeface="Arial"/>
                        <a:ea typeface="Arial"/>
                        <a:cs typeface="Arial"/>
                        <a:sym typeface="Arial"/>
                      </a:endParaRPr>
                    </a:p>
                  </a:txBody>
                  <a:tcPr marL="0" marR="0" marT="107325" marB="0">
                    <a:solidFill>
                      <a:srgbClr val="E4E7E7"/>
                    </a:solidFill>
                  </a:tcPr>
                </a:tc>
                <a:tc>
                  <a:txBody>
                    <a:bodyPr/>
                    <a:lstStyle/>
                    <a:p>
                      <a:pPr marL="182880" marR="0" lvl="0" indent="-82550" algn="l" rtl="0">
                        <a:lnSpc>
                          <a:spcPct val="100000"/>
                        </a:lnSpc>
                        <a:spcBef>
                          <a:spcPts val="0"/>
                        </a:spcBef>
                        <a:spcAft>
                          <a:spcPts val="0"/>
                        </a:spcAft>
                        <a:buClr>
                          <a:schemeClr val="dk1"/>
                        </a:buClr>
                        <a:buSzPts val="1300"/>
                        <a:buFont typeface="Arial"/>
                        <a:buChar char="•"/>
                      </a:pPr>
                      <a:r>
                        <a:rPr lang="en-US" sz="1300" dirty="0">
                          <a:latin typeface="Arial"/>
                          <a:ea typeface="Arial"/>
                          <a:cs typeface="Arial"/>
                          <a:sym typeface="Arial"/>
                        </a:rPr>
                        <a:t>EDA process and </a:t>
                      </a:r>
                      <a:r>
                        <a:rPr lang="en-US" sz="1300" b="0" i="0" u="none" strike="noStrike" cap="none" dirty="0">
                          <a:solidFill>
                            <a:schemeClr val="dk1"/>
                          </a:solidFill>
                          <a:latin typeface="Arial"/>
                          <a:ea typeface="Arial"/>
                          <a:cs typeface="Arial"/>
                          <a:sym typeface="Arial"/>
                        </a:rPr>
                        <a:t>due diligence</a:t>
                      </a: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Foundations</a:t>
                      </a: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ggplot2</a:t>
                      </a: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Advanced</a:t>
                      </a:r>
                      <a:endParaRPr sz="1300" b="0" i="0" u="none" strike="noStrike" cap="none" dirty="0">
                        <a:solidFill>
                          <a:schemeClr val="dk1"/>
                        </a:solidFill>
                        <a:latin typeface="Arial"/>
                        <a:ea typeface="Arial"/>
                        <a:cs typeface="Arial"/>
                        <a:sym typeface="Arial"/>
                      </a:endParaRP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chemeClr val="dk1"/>
                          </a:solidFill>
                          <a:latin typeface="Arial"/>
                          <a:ea typeface="Arial"/>
                          <a:cs typeface="Arial"/>
                          <a:sym typeface="Arial"/>
                        </a:rPr>
                        <a:t>Sharing plots</a:t>
                      </a:r>
                      <a:endParaRPr sz="1300" b="0" i="0" u="none" strike="noStrike" cap="none" dirty="0">
                        <a:solidFill>
                          <a:schemeClr val="dk1"/>
                        </a:solidFill>
                        <a:latin typeface="Arial"/>
                        <a:ea typeface="Arial"/>
                        <a:cs typeface="Arial"/>
                        <a:sym typeface="Arial"/>
                      </a:endParaRPr>
                    </a:p>
                  </a:txBody>
                  <a:tcPr marL="0" marR="0" marT="107325" marB="0">
                    <a:solidFill>
                      <a:srgbClr val="E4E7E7"/>
                    </a:solidFill>
                  </a:tcPr>
                </a:tc>
                <a:tc>
                  <a:txBody>
                    <a:bodyPr/>
                    <a:lstStyle/>
                    <a:p>
                      <a:pPr marL="182880" lvl="0" indent="-82550" algn="l" rtl="0">
                        <a:spcBef>
                          <a:spcPts val="0"/>
                        </a:spcBef>
                        <a:spcAft>
                          <a:spcPts val="0"/>
                        </a:spcAft>
                        <a:buClr>
                          <a:schemeClr val="dk1"/>
                        </a:buClr>
                        <a:buSzPts val="1300"/>
                        <a:buChar char="•"/>
                      </a:pPr>
                      <a:r>
                        <a:rPr lang="en-US" sz="1300" dirty="0">
                          <a:latin typeface="Arial"/>
                          <a:ea typeface="Arial"/>
                          <a:cs typeface="Arial"/>
                          <a:sym typeface="Arial"/>
                        </a:rPr>
                        <a:t>Diagnosis and treatments</a:t>
                      </a:r>
                      <a:endParaRPr sz="1300" dirty="0">
                        <a:latin typeface="Arial"/>
                        <a:ea typeface="Arial"/>
                        <a:cs typeface="Arial"/>
                        <a:sym typeface="Arial"/>
                      </a:endParaRPr>
                    </a:p>
                    <a:p>
                      <a:pPr marL="182880" lvl="0" indent="-82550" algn="l" rtl="0">
                        <a:spcBef>
                          <a:spcPts val="0"/>
                        </a:spcBef>
                        <a:spcAft>
                          <a:spcPts val="0"/>
                        </a:spcAft>
                        <a:buClr>
                          <a:schemeClr val="dk1"/>
                        </a:buClr>
                        <a:buSzPts val="1300"/>
                        <a:buChar char="•"/>
                      </a:pPr>
                      <a:r>
                        <a:rPr lang="en-US" sz="1300" dirty="0">
                          <a:latin typeface="Arial"/>
                          <a:ea typeface="Arial"/>
                          <a:cs typeface="Arial"/>
                          <a:sym typeface="Arial"/>
                        </a:rPr>
                        <a:t>Special cases: time, space, and clusters</a:t>
                      </a:r>
                      <a:endParaRPr sz="1900" dirty="0">
                        <a:solidFill>
                          <a:srgbClr val="404040"/>
                        </a:solidFill>
                        <a:latin typeface="Arial"/>
                        <a:ea typeface="Arial"/>
                        <a:cs typeface="Arial"/>
                        <a:sym typeface="Arial"/>
                      </a:endParaRPr>
                    </a:p>
                  </a:txBody>
                  <a:tcPr marL="0" marR="0" marT="107325" marB="0">
                    <a:solidFill>
                      <a:srgbClr val="E4E7E7"/>
                    </a:solidFill>
                  </a:tcPr>
                </a:tc>
                <a:tc>
                  <a:txBody>
                    <a:bodyPr/>
                    <a:lstStyle/>
                    <a:p>
                      <a:pPr marL="182880" lvl="0" indent="-82550" algn="l" rtl="0">
                        <a:spcBef>
                          <a:spcPts val="0"/>
                        </a:spcBef>
                        <a:spcAft>
                          <a:spcPts val="0"/>
                        </a:spcAft>
                        <a:buClr>
                          <a:schemeClr val="dk1"/>
                        </a:buClr>
                        <a:buSzPts val="1300"/>
                        <a:buChar char="•"/>
                      </a:pPr>
                      <a:r>
                        <a:rPr lang="en-US" sz="1300" dirty="0">
                          <a:solidFill>
                            <a:schemeClr val="tx1"/>
                          </a:solidFill>
                          <a:latin typeface="Arial"/>
                          <a:ea typeface="Arial"/>
                          <a:cs typeface="Arial"/>
                          <a:sym typeface="Arial"/>
                        </a:rPr>
                        <a:t>Segmentation</a:t>
                      </a:r>
                      <a:endParaRPr sz="1300" dirty="0">
                        <a:solidFill>
                          <a:schemeClr val="tx1"/>
                        </a:solidFill>
                        <a:latin typeface="Arial"/>
                        <a:ea typeface="Arial"/>
                        <a:cs typeface="Arial"/>
                        <a:sym typeface="Arial"/>
                      </a:endParaRPr>
                    </a:p>
                    <a:p>
                      <a:pPr marL="182880" lvl="0" indent="-82550" algn="l" rtl="0">
                        <a:spcBef>
                          <a:spcPts val="0"/>
                        </a:spcBef>
                        <a:spcAft>
                          <a:spcPts val="0"/>
                        </a:spcAft>
                        <a:buClr>
                          <a:schemeClr val="dk1"/>
                        </a:buClr>
                        <a:buSzPts val="1300"/>
                        <a:buChar char="•"/>
                      </a:pPr>
                      <a:r>
                        <a:rPr lang="en-US" sz="1300" dirty="0">
                          <a:solidFill>
                            <a:schemeClr val="tx1"/>
                          </a:solidFill>
                          <a:latin typeface="Arial"/>
                          <a:ea typeface="Arial"/>
                          <a:cs typeface="Arial"/>
                          <a:sym typeface="Arial"/>
                        </a:rPr>
                        <a:t>R Shiny</a:t>
                      </a:r>
                      <a:endParaRPr sz="1900" dirty="0">
                        <a:solidFill>
                          <a:schemeClr val="tx1"/>
                        </a:solidFill>
                        <a:latin typeface="Arial"/>
                        <a:ea typeface="Arial"/>
                        <a:cs typeface="Arial"/>
                        <a:sym typeface="Arial"/>
                      </a:endParaRPr>
                    </a:p>
                  </a:txBody>
                  <a:tcPr marL="0" marR="0" marT="107325" marB="0">
                    <a:solidFill>
                      <a:srgbClr val="E4E7E7"/>
                    </a:solidFill>
                  </a:tcPr>
                </a:tc>
                <a:tc>
                  <a:txBody>
                    <a:bodyPr/>
                    <a:lstStyle/>
                    <a:p>
                      <a:pPr marL="182880" lvl="0" indent="-82550" algn="l" rtl="0">
                        <a:spcBef>
                          <a:spcPts val="0"/>
                        </a:spcBef>
                        <a:spcAft>
                          <a:spcPts val="0"/>
                        </a:spcAft>
                        <a:buClr>
                          <a:schemeClr val="dk1"/>
                        </a:buClr>
                        <a:buSzPts val="1300"/>
                        <a:buChar char="•"/>
                      </a:pPr>
                      <a:r>
                        <a:rPr lang="en-US" sz="1300" dirty="0">
                          <a:solidFill>
                            <a:schemeClr val="tx1"/>
                          </a:solidFill>
                          <a:latin typeface="Arial"/>
                          <a:ea typeface="Arial"/>
                          <a:cs typeface="Arial"/>
                          <a:sym typeface="Arial"/>
                        </a:rPr>
                        <a:t>More qualitative Segmentations</a:t>
                      </a:r>
                    </a:p>
                    <a:p>
                      <a:pPr marL="182880" lvl="0" indent="-82550" algn="l" rtl="0">
                        <a:spcBef>
                          <a:spcPts val="0"/>
                        </a:spcBef>
                        <a:spcAft>
                          <a:spcPts val="0"/>
                        </a:spcAft>
                        <a:buClr>
                          <a:schemeClr val="dk1"/>
                        </a:buClr>
                        <a:buSzPts val="1300"/>
                        <a:buChar char="•"/>
                      </a:pPr>
                      <a:r>
                        <a:rPr lang="en-US" sz="1300" dirty="0">
                          <a:solidFill>
                            <a:schemeClr val="tx1"/>
                          </a:solidFill>
                          <a:latin typeface="Arial"/>
                          <a:ea typeface="Arial"/>
                          <a:cs typeface="Arial"/>
                          <a:sym typeface="Arial"/>
                        </a:rPr>
                        <a:t>Segmenting in R</a:t>
                      </a:r>
                      <a:endParaRPr sz="1300" dirty="0">
                        <a:solidFill>
                          <a:schemeClr val="tx1"/>
                        </a:solidFill>
                        <a:latin typeface="Arial"/>
                        <a:ea typeface="Arial"/>
                        <a:cs typeface="Arial"/>
                        <a:sym typeface="Arial"/>
                      </a:endParaRPr>
                    </a:p>
                    <a:p>
                      <a:pPr marL="182880" lvl="0" indent="-82550" algn="l" rtl="0">
                        <a:spcBef>
                          <a:spcPts val="0"/>
                        </a:spcBef>
                        <a:spcAft>
                          <a:spcPts val="0"/>
                        </a:spcAft>
                        <a:buClr>
                          <a:schemeClr val="dk1"/>
                        </a:buClr>
                        <a:buSzPts val="1300"/>
                        <a:buChar char="•"/>
                      </a:pPr>
                      <a:r>
                        <a:rPr lang="en-US" sz="1300" dirty="0" err="1">
                          <a:solidFill>
                            <a:schemeClr val="tx1"/>
                          </a:solidFill>
                          <a:latin typeface="Arial"/>
                          <a:ea typeface="Arial"/>
                          <a:cs typeface="Arial"/>
                          <a:sym typeface="Arial"/>
                        </a:rPr>
                        <a:t>Flexdashboard</a:t>
                      </a:r>
                      <a:endParaRPr sz="1900" dirty="0">
                        <a:solidFill>
                          <a:schemeClr val="tx1"/>
                        </a:solidFill>
                        <a:latin typeface="Arial"/>
                        <a:ea typeface="Arial"/>
                        <a:cs typeface="Arial"/>
                        <a:sym typeface="Arial"/>
                      </a:endParaRPr>
                    </a:p>
                  </a:txBody>
                  <a:tcPr marL="0" marR="0" marT="107325" marB="0">
                    <a:solidFill>
                      <a:srgbClr val="E4E7E7"/>
                    </a:solidFill>
                  </a:tcPr>
                </a:tc>
                <a:tc>
                  <a:txBody>
                    <a:bodyPr/>
                    <a:lstStyle/>
                    <a:p>
                      <a:pPr marL="182880" marR="0" lvl="0" indent="-82550" algn="l" defTabSz="914400" rtl="0" eaLnBrk="1" fontAlgn="auto" latinLnBrk="0" hangingPunct="1">
                        <a:lnSpc>
                          <a:spcPct val="100000"/>
                        </a:lnSpc>
                        <a:spcBef>
                          <a:spcPts val="0"/>
                        </a:spcBef>
                        <a:spcAft>
                          <a:spcPts val="0"/>
                        </a:spcAft>
                        <a:buClr>
                          <a:schemeClr val="dk1"/>
                        </a:buClr>
                        <a:buSzPts val="1300"/>
                        <a:buFont typeface="Arial"/>
                        <a:buChar char="•"/>
                        <a:tabLst/>
                        <a:defRPr/>
                      </a:pPr>
                      <a:r>
                        <a:rPr lang="en-US" sz="1300" b="0" i="0" u="none" strike="noStrike" cap="none" dirty="0">
                          <a:solidFill>
                            <a:srgbClr val="0070C0"/>
                          </a:solidFill>
                          <a:latin typeface="+mn-lt"/>
                          <a:ea typeface="Arial"/>
                          <a:cs typeface="Arial"/>
                          <a:sym typeface="Arial"/>
                        </a:rPr>
                        <a:t>Story Telling</a:t>
                      </a:r>
                    </a:p>
                    <a:p>
                      <a:pPr marL="182880" marR="0" lvl="0" indent="-82550" algn="l" rtl="0">
                        <a:lnSpc>
                          <a:spcPct val="100000"/>
                        </a:lnSpc>
                        <a:spcBef>
                          <a:spcPts val="0"/>
                        </a:spcBef>
                        <a:spcAft>
                          <a:spcPts val="0"/>
                        </a:spcAft>
                        <a:buClr>
                          <a:schemeClr val="dk1"/>
                        </a:buClr>
                        <a:buSzPts val="1300"/>
                        <a:buFont typeface="Arial"/>
                        <a:buChar char="•"/>
                      </a:pPr>
                      <a:r>
                        <a:rPr lang="en-US" sz="1300" b="0" i="0" u="none" strike="noStrike" cap="none" dirty="0">
                          <a:solidFill>
                            <a:srgbClr val="0070C0"/>
                          </a:solidFill>
                          <a:latin typeface="+mn-lt"/>
                          <a:ea typeface="Arial"/>
                          <a:cs typeface="Arial"/>
                          <a:sym typeface="Arial"/>
                        </a:rPr>
                        <a:t>Course wrap-up</a:t>
                      </a:r>
                      <a:endParaRPr sz="1300" b="0" i="0" u="none" strike="noStrike" cap="none" dirty="0">
                        <a:solidFill>
                          <a:srgbClr val="0070C0"/>
                        </a:solidFill>
                        <a:latin typeface="+mn-lt"/>
                        <a:ea typeface="Arial"/>
                        <a:cs typeface="Arial"/>
                        <a:sym typeface="Arial"/>
                      </a:endParaRPr>
                    </a:p>
                  </a:txBody>
                  <a:tcPr marL="0" marR="0" marT="107325" marB="0">
                    <a:solidFill>
                      <a:srgbClr val="E4E7E7"/>
                    </a:solidFill>
                  </a:tcPr>
                </a:tc>
                <a:extLst>
                  <a:ext uri="{0D108BD9-81ED-4DB2-BD59-A6C34878D82A}">
                    <a16:rowId xmlns:a16="http://schemas.microsoft.com/office/drawing/2014/main" val="10001"/>
                  </a:ext>
                </a:extLst>
              </a:tr>
              <a:tr h="711725">
                <a:tc>
                  <a:txBody>
                    <a:bodyPr/>
                    <a:lstStyle/>
                    <a:p>
                      <a:pPr marL="0" marR="0" lvl="0" indent="0" algn="ctr" rtl="0">
                        <a:lnSpc>
                          <a:spcPct val="100000"/>
                        </a:lnSpc>
                        <a:spcBef>
                          <a:spcPts val="0"/>
                        </a:spcBef>
                        <a:spcAft>
                          <a:spcPts val="0"/>
                        </a:spcAft>
                        <a:buClr>
                          <a:srgbClr val="404040"/>
                        </a:buClr>
                        <a:buSzPts val="1600"/>
                        <a:buFont typeface="Arial Narrow"/>
                        <a:buNone/>
                      </a:pPr>
                      <a:r>
                        <a:rPr lang="en-US" sz="1600" b="1" u="none" strike="noStrike" cap="none">
                          <a:solidFill>
                            <a:srgbClr val="404040"/>
                          </a:solidFill>
                          <a:latin typeface="Arial Narrow"/>
                          <a:ea typeface="Arial Narrow"/>
                          <a:cs typeface="Arial Narrow"/>
                          <a:sym typeface="Arial Narrow"/>
                        </a:rPr>
                        <a:t>Introduction</a:t>
                      </a:r>
                      <a:endParaRPr sz="1600" u="none" strike="noStrike" cap="none">
                        <a:latin typeface="Arial Narrow"/>
                        <a:ea typeface="Arial Narrow"/>
                        <a:cs typeface="Arial Narrow"/>
                        <a:sym typeface="Arial Narrow"/>
                      </a:endParaRPr>
                    </a:p>
                    <a:p>
                      <a:pPr marL="0" marR="0" lvl="0" indent="0" algn="ctr" rtl="0">
                        <a:lnSpc>
                          <a:spcPct val="100000"/>
                        </a:lnSpc>
                        <a:spcBef>
                          <a:spcPts val="0"/>
                        </a:spcBef>
                        <a:spcAft>
                          <a:spcPts val="0"/>
                        </a:spcAft>
                        <a:buNone/>
                      </a:pPr>
                      <a:endParaRPr sz="1600" u="none" strike="noStrike" cap="none">
                        <a:latin typeface="Times New Roman"/>
                        <a:ea typeface="Times New Roman"/>
                        <a:cs typeface="Times New Roman"/>
                        <a:sym typeface="Times New Roman"/>
                      </a:endParaRPr>
                    </a:p>
                  </a:txBody>
                  <a:tcPr marL="0" marR="0" marT="0" marB="0" anchor="ctr">
                    <a:lnR w="9525" cap="flat" cmpd="sng">
                      <a:solidFill>
                        <a:srgbClr val="D9D9D9"/>
                      </a:solidFill>
                      <a:prstDash val="solid"/>
                      <a:round/>
                      <a:headEnd type="none" w="sm" len="sm"/>
                      <a:tailEnd type="none" w="sm" len="sm"/>
                    </a:lnR>
                    <a:lnB w="9525" cap="flat" cmpd="sng">
                      <a:solidFill>
                        <a:srgbClr val="000000">
                          <a:alpha val="0"/>
                        </a:srgbClr>
                      </a:solidFill>
                      <a:prstDash val="solid"/>
                      <a:round/>
                      <a:headEnd type="none" w="sm" len="sm"/>
                      <a:tailEnd type="none" w="sm" len="sm"/>
                    </a:lnB>
                    <a:solidFill>
                      <a:srgbClr val="FAFAFA"/>
                    </a:solidFill>
                  </a:tcPr>
                </a:tc>
                <a:tc>
                  <a:txBody>
                    <a:bodyPr/>
                    <a:lstStyle/>
                    <a:p>
                      <a:pPr marL="418465" marR="309880" lvl="0" indent="17779" algn="l" rtl="0">
                        <a:lnSpc>
                          <a:spcPct val="100000"/>
                        </a:lnSpc>
                        <a:spcBef>
                          <a:spcPts val="0"/>
                        </a:spcBef>
                        <a:spcAft>
                          <a:spcPts val="0"/>
                        </a:spcAft>
                        <a:buNone/>
                      </a:pPr>
                      <a:r>
                        <a:rPr lang="en-US" sz="1600" b="1" u="none" strike="noStrike" cap="none" dirty="0">
                          <a:solidFill>
                            <a:srgbClr val="404040"/>
                          </a:solidFill>
                          <a:latin typeface="Arial Narrow"/>
                          <a:ea typeface="Arial Narrow"/>
                          <a:cs typeface="Arial Narrow"/>
                          <a:sym typeface="Arial Narrow"/>
                        </a:rPr>
                        <a:t>Position Paper #1</a:t>
                      </a:r>
                      <a:endParaRPr sz="1600" u="none" strike="noStrike" cap="none" dirty="0">
                        <a:latin typeface="Arial Narrow"/>
                        <a:ea typeface="Arial Narrow"/>
                        <a:cs typeface="Arial Narrow"/>
                        <a:sym typeface="Arial Narrow"/>
                      </a:endParaRPr>
                    </a:p>
                  </a:txBody>
                  <a:tcPr marL="0" marR="0" marT="109850" marB="0">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B w="9525" cap="flat" cmpd="sng">
                      <a:solidFill>
                        <a:srgbClr val="000000">
                          <a:alpha val="0"/>
                        </a:srgbClr>
                      </a:solidFill>
                      <a:prstDash val="solid"/>
                      <a:round/>
                      <a:headEnd type="none" w="sm" len="sm"/>
                      <a:tailEnd type="none" w="sm" len="sm"/>
                    </a:lnB>
                    <a:solidFill>
                      <a:srgbClr val="FAFAFA"/>
                    </a:solidFill>
                  </a:tcPr>
                </a:tc>
                <a:tc>
                  <a:txBody>
                    <a:bodyPr/>
                    <a:lstStyle/>
                    <a:p>
                      <a:pPr marL="419100" marR="309880" lvl="0" indent="17780" algn="l" rtl="0">
                        <a:lnSpc>
                          <a:spcPct val="100000"/>
                        </a:lnSpc>
                        <a:spcBef>
                          <a:spcPts val="0"/>
                        </a:spcBef>
                        <a:spcAft>
                          <a:spcPts val="0"/>
                        </a:spcAft>
                        <a:buNone/>
                      </a:pPr>
                      <a:r>
                        <a:rPr lang="en-US" sz="1600" b="1" u="none" strike="noStrike" cap="none" dirty="0">
                          <a:solidFill>
                            <a:srgbClr val="404040"/>
                          </a:solidFill>
                          <a:latin typeface="Arial Narrow"/>
                          <a:ea typeface="Arial Narrow"/>
                          <a:cs typeface="Arial Narrow"/>
                          <a:sym typeface="Arial Narrow"/>
                        </a:rPr>
                        <a:t>Position Paper #2</a:t>
                      </a:r>
                      <a:endParaRPr sz="1600" u="none" strike="noStrike" cap="none" dirty="0">
                        <a:latin typeface="Arial Narrow"/>
                        <a:ea typeface="Arial Narrow"/>
                        <a:cs typeface="Arial Narrow"/>
                        <a:sym typeface="Arial Narrow"/>
                      </a:endParaRPr>
                    </a:p>
                  </a:txBody>
                  <a:tcPr marL="0" marR="0" marT="109850" marB="0">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B w="9525" cap="flat" cmpd="sng">
                      <a:solidFill>
                        <a:srgbClr val="000000">
                          <a:alpha val="0"/>
                        </a:srgbClr>
                      </a:solidFill>
                      <a:prstDash val="solid"/>
                      <a:round/>
                      <a:headEnd type="none" w="sm" len="sm"/>
                      <a:tailEnd type="none" w="sm" len="sm"/>
                    </a:lnB>
                    <a:solidFill>
                      <a:srgbClr val="FAFAFA"/>
                    </a:solidFill>
                  </a:tcPr>
                </a:tc>
                <a:tc gridSpan="2">
                  <a:txBody>
                    <a:bodyPr/>
                    <a:lstStyle/>
                    <a:p>
                      <a:pPr marL="0" marR="0" lvl="0" indent="0" algn="l" rtl="0">
                        <a:lnSpc>
                          <a:spcPct val="100000"/>
                        </a:lnSpc>
                        <a:spcBef>
                          <a:spcPts val="0"/>
                        </a:spcBef>
                        <a:spcAft>
                          <a:spcPts val="0"/>
                        </a:spcAft>
                        <a:buNone/>
                      </a:pPr>
                      <a:endParaRPr sz="1550" u="none" strike="noStrike" cap="none">
                        <a:latin typeface="Times New Roman"/>
                        <a:ea typeface="Times New Roman"/>
                        <a:cs typeface="Times New Roman"/>
                        <a:sym typeface="Times New Roman"/>
                      </a:endParaRPr>
                    </a:p>
                    <a:p>
                      <a:pPr marL="422275" marR="0" lvl="0" indent="0" algn="l" rtl="0">
                        <a:lnSpc>
                          <a:spcPct val="100000"/>
                        </a:lnSpc>
                        <a:spcBef>
                          <a:spcPts val="0"/>
                        </a:spcBef>
                        <a:spcAft>
                          <a:spcPts val="0"/>
                        </a:spcAft>
                        <a:buNone/>
                      </a:pPr>
                      <a:r>
                        <a:rPr lang="en-US" sz="1600" b="1" u="none" strike="noStrike" cap="none">
                          <a:solidFill>
                            <a:srgbClr val="404040"/>
                          </a:solidFill>
                          <a:latin typeface="Arial Narrow"/>
                          <a:ea typeface="Arial Narrow"/>
                          <a:cs typeface="Arial Narrow"/>
                          <a:sym typeface="Arial Narrow"/>
                        </a:rPr>
                        <a:t>Data Due Diligence Project</a:t>
                      </a:r>
                      <a:endParaRPr sz="1600" u="none" strike="noStrike" cap="none">
                        <a:latin typeface="Arial Narrow"/>
                        <a:ea typeface="Arial Narrow"/>
                        <a:cs typeface="Arial Narrow"/>
                        <a:sym typeface="Arial Narrow"/>
                      </a:endParaRPr>
                    </a:p>
                  </a:txBody>
                  <a:tcPr marL="0" marR="0" marT="5075" marB="0">
                    <a:lnL w="9525" cap="flat" cmpd="sng">
                      <a:solidFill>
                        <a:srgbClr val="D9D9D9"/>
                      </a:solidFill>
                      <a:prstDash val="solid"/>
                      <a:round/>
                      <a:headEnd type="none" w="sm" len="sm"/>
                      <a:tailEnd type="none" w="sm" len="sm"/>
                    </a:lnL>
                    <a:lnR w="9525" cap="flat" cmpd="sng">
                      <a:solidFill>
                        <a:srgbClr val="D9D9D9"/>
                      </a:solidFill>
                      <a:prstDash val="solid"/>
                      <a:round/>
                      <a:headEnd type="none" w="sm" len="sm"/>
                      <a:tailEnd type="none" w="sm" len="sm"/>
                    </a:lnR>
                    <a:lnB w="9525" cap="flat" cmpd="sng">
                      <a:solidFill>
                        <a:srgbClr val="000000">
                          <a:alpha val="0"/>
                        </a:srgbClr>
                      </a:solidFill>
                      <a:prstDash val="solid"/>
                      <a:round/>
                      <a:headEnd type="none" w="sm" len="sm"/>
                      <a:tailEnd type="none" w="sm" len="sm"/>
                    </a:lnB>
                    <a:solidFill>
                      <a:srgbClr val="FAFAFA"/>
                    </a:solidFill>
                  </a:tcPr>
                </a:tc>
                <a:tc hMerge="1">
                  <a:txBody>
                    <a:bodyPr/>
                    <a:lstStyle/>
                    <a:p>
                      <a:endParaRPr lang="en-US"/>
                    </a:p>
                  </a:txBody>
                  <a:tcPr/>
                </a:tc>
                <a:tc gridSpan="3">
                  <a:txBody>
                    <a:bodyPr/>
                    <a:lstStyle/>
                    <a:p>
                      <a:pPr marL="0" marR="0" lvl="0" indent="0" algn="l" rtl="0">
                        <a:lnSpc>
                          <a:spcPct val="100000"/>
                        </a:lnSpc>
                        <a:spcBef>
                          <a:spcPts val="0"/>
                        </a:spcBef>
                        <a:spcAft>
                          <a:spcPts val="0"/>
                        </a:spcAft>
                        <a:buNone/>
                      </a:pPr>
                      <a:endParaRPr sz="1550" u="none" strike="noStrike" cap="none" dirty="0">
                        <a:solidFill>
                          <a:srgbClr val="0070C0"/>
                        </a:solidFill>
                        <a:latin typeface="Times New Roman"/>
                        <a:ea typeface="Times New Roman"/>
                        <a:cs typeface="Times New Roman"/>
                        <a:sym typeface="Times New Roman"/>
                      </a:endParaRPr>
                    </a:p>
                    <a:p>
                      <a:pPr marL="102870" marR="0" lvl="0" indent="0" algn="ctr" rtl="0">
                        <a:lnSpc>
                          <a:spcPct val="100000"/>
                        </a:lnSpc>
                        <a:spcBef>
                          <a:spcPts val="0"/>
                        </a:spcBef>
                        <a:spcAft>
                          <a:spcPts val="0"/>
                        </a:spcAft>
                        <a:buNone/>
                      </a:pPr>
                      <a:r>
                        <a:rPr lang="en-US" sz="1600" b="1" u="none" strike="noStrike" cap="none" dirty="0">
                          <a:solidFill>
                            <a:srgbClr val="0070C0"/>
                          </a:solidFill>
                          <a:latin typeface="Arial Narrow"/>
                          <a:ea typeface="Arial Narrow"/>
                          <a:cs typeface="Arial Narrow"/>
                          <a:sym typeface="Arial Narrow"/>
                        </a:rPr>
                        <a:t>Segmentation and Profiling Project</a:t>
                      </a:r>
                      <a:endParaRPr sz="1600" u="none" strike="noStrike" cap="none" dirty="0">
                        <a:solidFill>
                          <a:srgbClr val="0070C0"/>
                        </a:solidFill>
                        <a:latin typeface="Arial Narrow"/>
                        <a:ea typeface="Arial Narrow"/>
                        <a:cs typeface="Arial Narrow"/>
                        <a:sym typeface="Arial Narrow"/>
                      </a:endParaRPr>
                    </a:p>
                  </a:txBody>
                  <a:tcPr marL="0" marR="0" marT="5075" marB="0">
                    <a:lnL w="9525" cap="flat" cmpd="sng">
                      <a:solidFill>
                        <a:srgbClr val="D9D9D9"/>
                      </a:solidFill>
                      <a:prstDash val="solid"/>
                      <a:round/>
                      <a:headEnd type="none" w="sm" len="sm"/>
                      <a:tailEnd type="none" w="sm" len="sm"/>
                    </a:lnL>
                    <a:lnB w="9525" cap="flat" cmpd="sng">
                      <a:solidFill>
                        <a:srgbClr val="000000">
                          <a:alpha val="0"/>
                        </a:srgbClr>
                      </a:solidFill>
                      <a:prstDash val="solid"/>
                      <a:round/>
                      <a:headEnd type="none" w="sm" len="sm"/>
                      <a:tailEnd type="none" w="sm" len="sm"/>
                    </a:lnB>
                    <a:solidFill>
                      <a:srgbClr val="FAFAFA"/>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711725">
                <a:tc>
                  <a:txBody>
                    <a:bodyPr/>
                    <a:lstStyle/>
                    <a:p>
                      <a:pPr marL="0" marR="0" lvl="0" indent="0" algn="ctr" rtl="0">
                        <a:lnSpc>
                          <a:spcPct val="100000"/>
                        </a:lnSpc>
                        <a:spcBef>
                          <a:spcPts val="0"/>
                        </a:spcBef>
                        <a:spcAft>
                          <a:spcPts val="0"/>
                        </a:spcAft>
                        <a:buNone/>
                      </a:pPr>
                      <a:r>
                        <a:rPr lang="en-US" sz="1600" b="1">
                          <a:solidFill>
                            <a:srgbClr val="404040"/>
                          </a:solidFill>
                          <a:latin typeface="Arial Narrow"/>
                          <a:ea typeface="Arial Narrow"/>
                          <a:cs typeface="Arial Narrow"/>
                          <a:sym typeface="Arial Narrow"/>
                        </a:rPr>
                        <a:t>Quiz 01</a:t>
                      </a:r>
                      <a:endParaRPr sz="1600" b="1" u="none" strike="noStrike" cap="none">
                        <a:solidFill>
                          <a:srgbClr val="404040"/>
                        </a:solidFill>
                        <a:latin typeface="Arial Narrow"/>
                        <a:ea typeface="Arial Narrow"/>
                        <a:cs typeface="Arial Narrow"/>
                        <a:sym typeface="Arial Narrow"/>
                      </a:endParaRPr>
                    </a:p>
                  </a:txBody>
                  <a:tcPr marL="0" marR="0" marT="0" marB="0" anchor="ctr">
                    <a:lnL w="9525" cap="flat" cmpd="sng">
                      <a:solidFill>
                        <a:srgbClr val="000000">
                          <a:alpha val="0"/>
                        </a:srgbClr>
                      </a:solidFill>
                      <a:prstDash val="solid"/>
                      <a:round/>
                      <a:headEnd type="none" w="sm" len="sm"/>
                      <a:tailEnd type="none" w="sm" len="sm"/>
                    </a:lnL>
                    <a:lnR w="9525" cap="flat" cmpd="sng">
                      <a:solidFill>
                        <a:srgbClr val="D9D9D9">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BEBEBE">
                          <a:alpha val="0"/>
                        </a:srgbClr>
                      </a:solidFill>
                      <a:prstDash val="solid"/>
                      <a:round/>
                      <a:headEnd type="none" w="sm" len="sm"/>
                      <a:tailEnd type="none" w="sm" len="sm"/>
                    </a:lnB>
                    <a:solidFill>
                      <a:srgbClr val="D0D7E8"/>
                    </a:solidFill>
                  </a:tcPr>
                </a:tc>
                <a:tc>
                  <a:txBody>
                    <a:bodyPr/>
                    <a:lstStyle/>
                    <a:p>
                      <a:pPr marL="0" lvl="0" indent="0" algn="ctr" rtl="0">
                        <a:spcBef>
                          <a:spcPts val="0"/>
                        </a:spcBef>
                        <a:spcAft>
                          <a:spcPts val="0"/>
                        </a:spcAft>
                        <a:buClr>
                          <a:schemeClr val="dk1"/>
                        </a:buClr>
                        <a:buSzPts val="1100"/>
                        <a:buFont typeface="Arial"/>
                        <a:buNone/>
                      </a:pPr>
                      <a:r>
                        <a:rPr lang="en-US" sz="1600" b="1">
                          <a:solidFill>
                            <a:srgbClr val="404040"/>
                          </a:solidFill>
                          <a:latin typeface="Arial Narrow"/>
                          <a:ea typeface="Arial Narrow"/>
                          <a:cs typeface="Arial Narrow"/>
                          <a:sym typeface="Arial Narrow"/>
                        </a:rPr>
                        <a:t>Quiz 02</a:t>
                      </a:r>
                      <a:endParaRPr sz="1600" b="1" u="none" strike="noStrike" cap="none">
                        <a:solidFill>
                          <a:srgbClr val="404040"/>
                        </a:solidFill>
                        <a:latin typeface="Arial Narrow"/>
                        <a:ea typeface="Arial Narrow"/>
                        <a:cs typeface="Arial Narrow"/>
                        <a:sym typeface="Arial Narrow"/>
                      </a:endParaRPr>
                    </a:p>
                  </a:txBody>
                  <a:tcPr marL="0" marR="0" marT="0" marB="0" anchor="ctr">
                    <a:lnL w="9525" cap="flat" cmpd="sng">
                      <a:solidFill>
                        <a:srgbClr val="D9D9D9">
                          <a:alpha val="0"/>
                        </a:srgbClr>
                      </a:solidFill>
                      <a:prstDash val="solid"/>
                      <a:round/>
                      <a:headEnd type="none" w="sm" len="sm"/>
                      <a:tailEnd type="none" w="sm" len="sm"/>
                    </a:lnL>
                    <a:lnR w="9525" cap="flat" cmpd="sng">
                      <a:solidFill>
                        <a:srgbClr val="D9D9D9">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BEBEBE">
                          <a:alpha val="0"/>
                        </a:srgbClr>
                      </a:solidFill>
                      <a:prstDash val="solid"/>
                      <a:round/>
                      <a:headEnd type="none" w="sm" len="sm"/>
                      <a:tailEnd type="none" w="sm" len="sm"/>
                    </a:lnB>
                    <a:solidFill>
                      <a:srgbClr val="D0D7E8"/>
                    </a:solidFill>
                  </a:tcPr>
                </a:tc>
                <a:tc>
                  <a:txBody>
                    <a:bodyPr/>
                    <a:lstStyle/>
                    <a:p>
                      <a:pPr marL="0" lvl="0" indent="0" algn="ctr" rtl="0">
                        <a:spcBef>
                          <a:spcPts val="0"/>
                        </a:spcBef>
                        <a:spcAft>
                          <a:spcPts val="0"/>
                        </a:spcAft>
                        <a:buClr>
                          <a:schemeClr val="dk1"/>
                        </a:buClr>
                        <a:buSzPts val="1100"/>
                        <a:buFont typeface="Arial"/>
                        <a:buNone/>
                      </a:pPr>
                      <a:r>
                        <a:rPr lang="en-US" sz="1600" b="1">
                          <a:solidFill>
                            <a:srgbClr val="404040"/>
                          </a:solidFill>
                          <a:latin typeface="Arial Narrow"/>
                          <a:ea typeface="Arial Narrow"/>
                          <a:cs typeface="Arial Narrow"/>
                          <a:sym typeface="Arial Narrow"/>
                        </a:rPr>
                        <a:t>Quiz 03</a:t>
                      </a:r>
                      <a:endParaRPr sz="1600" b="1" u="none" strike="noStrike" cap="none">
                        <a:solidFill>
                          <a:srgbClr val="404040"/>
                        </a:solidFill>
                        <a:latin typeface="Arial Narrow"/>
                        <a:ea typeface="Arial Narrow"/>
                        <a:cs typeface="Arial Narrow"/>
                        <a:sym typeface="Arial Narrow"/>
                      </a:endParaRPr>
                    </a:p>
                  </a:txBody>
                  <a:tcPr marL="0" marR="0" marT="0" marB="0" anchor="ctr">
                    <a:lnL w="9525" cap="flat" cmpd="sng">
                      <a:solidFill>
                        <a:srgbClr val="D9D9D9">
                          <a:alpha val="0"/>
                        </a:srgbClr>
                      </a:solidFill>
                      <a:prstDash val="solid"/>
                      <a:round/>
                      <a:headEnd type="none" w="sm" len="sm"/>
                      <a:tailEnd type="none" w="sm" len="sm"/>
                    </a:lnL>
                    <a:lnR w="9525" cap="flat" cmpd="sng">
                      <a:solidFill>
                        <a:srgbClr val="D9D9D9">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BEBEBE">
                          <a:alpha val="0"/>
                        </a:srgbClr>
                      </a:solidFill>
                      <a:prstDash val="solid"/>
                      <a:round/>
                      <a:headEnd type="none" w="sm" len="sm"/>
                      <a:tailEnd type="none" w="sm" len="sm"/>
                    </a:lnB>
                    <a:solidFill>
                      <a:srgbClr val="D0D7E8"/>
                    </a:solidFill>
                  </a:tcPr>
                </a:tc>
                <a:tc>
                  <a:txBody>
                    <a:bodyPr/>
                    <a:lstStyle/>
                    <a:p>
                      <a:pPr marL="0" lvl="0" indent="0" algn="ctr" rtl="0">
                        <a:spcBef>
                          <a:spcPts val="0"/>
                        </a:spcBef>
                        <a:spcAft>
                          <a:spcPts val="0"/>
                        </a:spcAft>
                        <a:buClr>
                          <a:schemeClr val="dk1"/>
                        </a:buClr>
                        <a:buSzPts val="1100"/>
                        <a:buFont typeface="Arial"/>
                        <a:buNone/>
                      </a:pPr>
                      <a:r>
                        <a:rPr lang="en-US" sz="1600" b="1">
                          <a:solidFill>
                            <a:srgbClr val="404040"/>
                          </a:solidFill>
                          <a:latin typeface="Arial Narrow"/>
                          <a:ea typeface="Arial Narrow"/>
                          <a:cs typeface="Arial Narrow"/>
                          <a:sym typeface="Arial Narrow"/>
                        </a:rPr>
                        <a:t>Quiz 04</a:t>
                      </a:r>
                      <a:endParaRPr sz="1550" u="none" strike="noStrike" cap="none">
                        <a:latin typeface="Times New Roman"/>
                        <a:ea typeface="Times New Roman"/>
                        <a:cs typeface="Times New Roman"/>
                        <a:sym typeface="Times New Roman"/>
                      </a:endParaRPr>
                    </a:p>
                  </a:txBody>
                  <a:tcPr marL="0" marR="0" marT="0" marB="0" anchor="ctr">
                    <a:lnL w="9525" cap="flat" cmpd="sng">
                      <a:solidFill>
                        <a:srgbClr val="D9D9D9">
                          <a:alpha val="0"/>
                        </a:srgbClr>
                      </a:solidFill>
                      <a:prstDash val="solid"/>
                      <a:round/>
                      <a:headEnd type="none" w="sm" len="sm"/>
                      <a:tailEnd type="none" w="sm" len="sm"/>
                    </a:lnL>
                    <a:lnR w="9525" cap="flat" cmpd="sng">
                      <a:solidFill>
                        <a:srgbClr val="D9D9D9">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BEBEBE">
                          <a:alpha val="0"/>
                        </a:srgbClr>
                      </a:solidFill>
                      <a:prstDash val="solid"/>
                      <a:round/>
                      <a:headEnd type="none" w="sm" len="sm"/>
                      <a:tailEnd type="none" w="sm" len="sm"/>
                    </a:lnB>
                    <a:solidFill>
                      <a:srgbClr val="D0D7E8"/>
                    </a:solidFill>
                  </a:tcPr>
                </a:tc>
                <a:tc>
                  <a:txBody>
                    <a:bodyPr/>
                    <a:lstStyle/>
                    <a:p>
                      <a:pPr marL="0" lvl="0" indent="0" algn="ctr" rtl="0">
                        <a:spcBef>
                          <a:spcPts val="0"/>
                        </a:spcBef>
                        <a:spcAft>
                          <a:spcPts val="0"/>
                        </a:spcAft>
                        <a:buClr>
                          <a:schemeClr val="dk1"/>
                        </a:buClr>
                        <a:buSzPts val="1100"/>
                        <a:buFont typeface="Arial"/>
                        <a:buNone/>
                      </a:pPr>
                      <a:r>
                        <a:rPr lang="en-US" sz="1600" b="1">
                          <a:solidFill>
                            <a:srgbClr val="404040"/>
                          </a:solidFill>
                          <a:latin typeface="Arial Narrow"/>
                          <a:ea typeface="Arial Narrow"/>
                          <a:cs typeface="Arial Narrow"/>
                          <a:sym typeface="Arial Narrow"/>
                        </a:rPr>
                        <a:t>Quiz 05</a:t>
                      </a:r>
                      <a:endParaRPr/>
                    </a:p>
                  </a:txBody>
                  <a:tcPr marL="0" marR="0" marT="0" marB="0" anchor="ctr">
                    <a:lnL w="9525" cap="flat" cmpd="sng">
                      <a:solidFill>
                        <a:srgbClr val="D9D9D9">
                          <a:alpha val="0"/>
                        </a:srgbClr>
                      </a:solidFill>
                      <a:prstDash val="solid"/>
                      <a:round/>
                      <a:headEnd type="none" w="sm" len="sm"/>
                      <a:tailEnd type="none" w="sm" len="sm"/>
                    </a:lnL>
                    <a:lnR w="9525" cap="flat" cmpd="sng">
                      <a:solidFill>
                        <a:srgbClr val="D9D9D9">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BEBEBE">
                          <a:alpha val="0"/>
                        </a:srgbClr>
                      </a:solidFill>
                      <a:prstDash val="solid"/>
                      <a:round/>
                      <a:headEnd type="none" w="sm" len="sm"/>
                      <a:tailEnd type="none" w="sm" len="sm"/>
                    </a:lnB>
                    <a:solidFill>
                      <a:srgbClr val="D0D7E8"/>
                    </a:solidFill>
                  </a:tcPr>
                </a:tc>
                <a:tc>
                  <a:txBody>
                    <a:bodyPr/>
                    <a:lstStyle/>
                    <a:p>
                      <a:pPr marL="0" lvl="0" indent="0" algn="ctr" rtl="0">
                        <a:spcBef>
                          <a:spcPts val="0"/>
                        </a:spcBef>
                        <a:spcAft>
                          <a:spcPts val="0"/>
                        </a:spcAft>
                        <a:buClr>
                          <a:schemeClr val="dk1"/>
                        </a:buClr>
                        <a:buSzPts val="1100"/>
                        <a:buFont typeface="Arial"/>
                        <a:buNone/>
                      </a:pPr>
                      <a:r>
                        <a:rPr lang="en-US" sz="1600" b="1" dirty="0">
                          <a:solidFill>
                            <a:schemeClr val="tx1">
                              <a:lumMod val="75000"/>
                              <a:lumOff val="25000"/>
                            </a:schemeClr>
                          </a:solidFill>
                          <a:latin typeface="Arial Narrow"/>
                          <a:ea typeface="Arial Narrow"/>
                          <a:cs typeface="Arial Narrow"/>
                          <a:sym typeface="Arial Narrow"/>
                        </a:rPr>
                        <a:t>Quiz 06</a:t>
                      </a:r>
                      <a:endParaRPr sz="1550" u="none" strike="noStrike" cap="none" dirty="0">
                        <a:solidFill>
                          <a:schemeClr val="tx1">
                            <a:lumMod val="75000"/>
                            <a:lumOff val="25000"/>
                          </a:schemeClr>
                        </a:solidFill>
                        <a:latin typeface="Times New Roman"/>
                        <a:ea typeface="Times New Roman"/>
                        <a:cs typeface="Times New Roman"/>
                        <a:sym typeface="Times New Roman"/>
                      </a:endParaRPr>
                    </a:p>
                  </a:txBody>
                  <a:tcPr marL="0" marR="0" marT="0" marB="0" anchor="ctr">
                    <a:lnL w="9525" cap="flat" cmpd="sng">
                      <a:solidFill>
                        <a:srgbClr val="D9D9D9">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BEBEBE">
                          <a:alpha val="0"/>
                        </a:srgbClr>
                      </a:solidFill>
                      <a:prstDash val="solid"/>
                      <a:round/>
                      <a:headEnd type="none" w="sm" len="sm"/>
                      <a:tailEnd type="none" w="sm" len="sm"/>
                    </a:lnB>
                    <a:solidFill>
                      <a:srgbClr val="D0D7E8"/>
                    </a:solidFill>
                  </a:tcPr>
                </a:tc>
                <a:tc>
                  <a:txBody>
                    <a:bodyPr/>
                    <a:lstStyle/>
                    <a:p>
                      <a:pPr marL="0" lvl="0" indent="0" algn="ctr" rtl="0">
                        <a:spcBef>
                          <a:spcPts val="0"/>
                        </a:spcBef>
                        <a:spcAft>
                          <a:spcPts val="0"/>
                        </a:spcAft>
                        <a:buClr>
                          <a:schemeClr val="dk1"/>
                        </a:buClr>
                        <a:buSzPts val="1100"/>
                        <a:buFont typeface="Arial"/>
                        <a:buNone/>
                      </a:pPr>
                      <a:r>
                        <a:rPr lang="en-US" sz="1600" b="1">
                          <a:solidFill>
                            <a:srgbClr val="404040"/>
                          </a:solidFill>
                          <a:latin typeface="Arial Narrow"/>
                          <a:ea typeface="Arial Narrow"/>
                          <a:cs typeface="Arial Narrow"/>
                          <a:sym typeface="Arial Narrow"/>
                        </a:rPr>
                        <a:t>Quiz 07</a:t>
                      </a:r>
                      <a:endParaRPr/>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BEBEBE">
                          <a:alpha val="0"/>
                        </a:srgbClr>
                      </a:solidFill>
                      <a:prstDash val="solid"/>
                      <a:round/>
                      <a:headEnd type="none" w="sm" len="sm"/>
                      <a:tailEnd type="none" w="sm" len="sm"/>
                    </a:lnB>
                    <a:solidFill>
                      <a:srgbClr val="D0D7E8"/>
                    </a:solidFill>
                  </a:tcPr>
                </a:tc>
                <a:tc>
                  <a:txBody>
                    <a:bodyPr/>
                    <a:lstStyle/>
                    <a:p>
                      <a:pPr marL="0" lvl="0" indent="0" algn="ctr" rtl="0">
                        <a:spcBef>
                          <a:spcPts val="0"/>
                        </a:spcBef>
                        <a:spcAft>
                          <a:spcPts val="0"/>
                        </a:spcAft>
                        <a:buClr>
                          <a:schemeClr val="dk1"/>
                        </a:buClr>
                        <a:buSzPts val="1100"/>
                        <a:buFont typeface="Arial"/>
                        <a:buNone/>
                      </a:pPr>
                      <a:r>
                        <a:rPr lang="en-US" sz="1600" b="1" dirty="0">
                          <a:solidFill>
                            <a:srgbClr val="0070C0"/>
                          </a:solidFill>
                          <a:latin typeface="Arial Narrow"/>
                          <a:ea typeface="Arial Narrow"/>
                          <a:cs typeface="Arial Narrow"/>
                          <a:sym typeface="Arial Narrow"/>
                        </a:rPr>
                        <a:t>Quiz 08</a:t>
                      </a:r>
                      <a:endParaRPr dirty="0">
                        <a:solidFill>
                          <a:srgbClr val="0070C0"/>
                        </a:solidFill>
                      </a:endParaRPr>
                    </a:p>
                  </a:txBody>
                  <a:tcPr marL="0" marR="0" marT="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BEBEBE">
                          <a:alpha val="0"/>
                        </a:srgbClr>
                      </a:solidFill>
                      <a:prstDash val="solid"/>
                      <a:round/>
                      <a:headEnd type="none" w="sm" len="sm"/>
                      <a:tailEnd type="none" w="sm" len="sm"/>
                    </a:lnB>
                    <a:solidFill>
                      <a:srgbClr val="D0D7E8"/>
                    </a:solidFill>
                  </a:tcPr>
                </a:tc>
                <a:extLst>
                  <a:ext uri="{0D108BD9-81ED-4DB2-BD59-A6C34878D82A}">
                    <a16:rowId xmlns:a16="http://schemas.microsoft.com/office/drawing/2014/main" val="10003"/>
                  </a:ext>
                </a:extLst>
              </a:tr>
            </a:tbl>
          </a:graphicData>
        </a:graphic>
      </p:graphicFrame>
      <p:sp>
        <p:nvSpPr>
          <p:cNvPr id="59" name="Google Shape;59;p9"/>
          <p:cNvSpPr txBox="1">
            <a:spLocks noGrp="1"/>
          </p:cNvSpPr>
          <p:nvPr>
            <p:ph type="title"/>
          </p:nvPr>
        </p:nvSpPr>
        <p:spPr>
          <a:xfrm>
            <a:off x="228600" y="59830"/>
            <a:ext cx="11963400" cy="504610"/>
          </a:xfrm>
          <a:prstGeom prst="rect">
            <a:avLst/>
          </a:prstGeom>
          <a:noFill/>
          <a:ln>
            <a:noFill/>
          </a:ln>
        </p:spPr>
        <p:txBody>
          <a:bodyPr spcFirstLastPara="1" wrap="square" lIns="0" tIns="12050" rIns="0" bIns="0" anchor="t" anchorCtr="0">
            <a:spAutoFit/>
          </a:bodyPr>
          <a:lstStyle/>
          <a:p>
            <a:pPr marL="12700" marR="5080"/>
            <a:r>
              <a:rPr lang="en-US" sz="3200" dirty="0"/>
              <a:t>Course Roadmap &amp; Assignments</a:t>
            </a:r>
            <a:endParaRPr sz="3200" dirty="0"/>
          </a:p>
        </p:txBody>
      </p:sp>
      <p:pic>
        <p:nvPicPr>
          <p:cNvPr id="4" name="Graphic 3" descr="Fireworks outline">
            <a:extLst>
              <a:ext uri="{FF2B5EF4-FFF2-40B4-BE49-F238E27FC236}">
                <a16:creationId xmlns:a16="http://schemas.microsoft.com/office/drawing/2014/main" id="{49154BC8-B027-9B2E-A4D9-A02F5D99BF1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852992" y="1108042"/>
            <a:ext cx="504610" cy="5046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228600" y="59830"/>
            <a:ext cx="11963400" cy="504610"/>
          </a:xfrm>
          <a:prstGeom prst="rect">
            <a:avLst/>
          </a:prstGeom>
          <a:noFill/>
          <a:ln>
            <a:noFill/>
          </a:ln>
        </p:spPr>
        <p:txBody>
          <a:bodyPr spcFirstLastPara="1" wrap="square" lIns="0" tIns="12050" rIns="0" bIns="0" anchor="t" anchorCtr="0">
            <a:spAutoFit/>
          </a:bodyPr>
          <a:lstStyle/>
          <a:p>
            <a:pPr marL="12700" marR="5080"/>
            <a:r>
              <a:rPr lang="en-US" sz="3200" dirty="0"/>
              <a:t>Last Quiz</a:t>
            </a:r>
          </a:p>
        </p:txBody>
      </p:sp>
      <p:pic>
        <p:nvPicPr>
          <p:cNvPr id="16" name="Picture 15" descr="Position papers | FESE">
            <a:extLst>
              <a:ext uri="{FF2B5EF4-FFF2-40B4-BE49-F238E27FC236}">
                <a16:creationId xmlns:a16="http://schemas.microsoft.com/office/drawing/2014/main" id="{71C5B5CA-F3E4-8ACE-F2CC-9AE7DEB9A7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649" y="805333"/>
            <a:ext cx="1683867" cy="1683867"/>
          </a:xfrm>
          <a:prstGeom prst="rect">
            <a:avLst/>
          </a:prstGeom>
          <a:solidFill>
            <a:schemeClr val="lt1"/>
          </a:solidFill>
        </p:spPr>
      </p:pic>
      <p:sp>
        <p:nvSpPr>
          <p:cNvPr id="3" name="TextBox 2">
            <a:extLst>
              <a:ext uri="{FF2B5EF4-FFF2-40B4-BE49-F238E27FC236}">
                <a16:creationId xmlns:a16="http://schemas.microsoft.com/office/drawing/2014/main" id="{C507FCD5-0711-48AD-58E6-77CCCB7750DC}"/>
              </a:ext>
            </a:extLst>
          </p:cNvPr>
          <p:cNvSpPr txBox="1"/>
          <p:nvPr/>
        </p:nvSpPr>
        <p:spPr>
          <a:xfrm>
            <a:off x="2325688" y="970747"/>
            <a:ext cx="8577262" cy="738664"/>
          </a:xfrm>
          <a:prstGeom prst="rect">
            <a:avLst/>
          </a:prstGeom>
          <a:noFill/>
        </p:spPr>
        <p:txBody>
          <a:bodyPr wrap="square">
            <a:spAutoFit/>
          </a:bodyPr>
          <a:lstStyle/>
          <a:p>
            <a:r>
              <a:rPr lang="en-US" dirty="0">
                <a:latin typeface="Calibri"/>
                <a:ea typeface="Calibri"/>
                <a:cs typeface="Calibri"/>
              </a:rPr>
              <a:t>“</a:t>
            </a:r>
            <a:r>
              <a:rPr lang="en-US" i="1" dirty="0">
                <a:latin typeface="Calibri"/>
                <a:ea typeface="Calibri"/>
                <a:cs typeface="Calibri"/>
              </a:rPr>
              <a:t>You are working for a political or non-profit organization which depends on contributions and volunteers to be productive.  Choose a segmentation approach (value, RFM, demographics, etc.) and describe how your organization could utilize the segments you might identify.”</a:t>
            </a:r>
          </a:p>
        </p:txBody>
      </p:sp>
      <p:pic>
        <p:nvPicPr>
          <p:cNvPr id="4" name="Google Shape;166;p21">
            <a:extLst>
              <a:ext uri="{FF2B5EF4-FFF2-40B4-BE49-F238E27FC236}">
                <a16:creationId xmlns:a16="http://schemas.microsoft.com/office/drawing/2014/main" id="{24F83066-F5DA-C969-0261-4D777E6DE507}"/>
              </a:ext>
            </a:extLst>
          </p:cNvPr>
          <p:cNvPicPr preferRelativeResize="0"/>
          <p:nvPr/>
        </p:nvPicPr>
        <p:blipFill rotWithShape="1">
          <a:blip r:embed="rId4">
            <a:alphaModFix/>
          </a:blip>
          <a:srcRect/>
          <a:stretch/>
        </p:blipFill>
        <p:spPr>
          <a:xfrm>
            <a:off x="537649" y="2847738"/>
            <a:ext cx="1255801" cy="1268615"/>
          </a:xfrm>
          <a:prstGeom prst="rect">
            <a:avLst/>
          </a:prstGeom>
          <a:noFill/>
          <a:ln>
            <a:noFill/>
          </a:ln>
        </p:spPr>
      </p:pic>
      <p:sp>
        <p:nvSpPr>
          <p:cNvPr id="6" name="TextBox 5">
            <a:extLst>
              <a:ext uri="{FF2B5EF4-FFF2-40B4-BE49-F238E27FC236}">
                <a16:creationId xmlns:a16="http://schemas.microsoft.com/office/drawing/2014/main" id="{11819924-9983-DEBF-A01D-D1BC4417182A}"/>
              </a:ext>
            </a:extLst>
          </p:cNvPr>
          <p:cNvSpPr txBox="1"/>
          <p:nvPr/>
        </p:nvSpPr>
        <p:spPr>
          <a:xfrm>
            <a:off x="2221516" y="1885414"/>
            <a:ext cx="9767284" cy="4262705"/>
          </a:xfrm>
          <a:prstGeom prst="rect">
            <a:avLst/>
          </a:prstGeom>
          <a:noFill/>
        </p:spPr>
        <p:txBody>
          <a:bodyPr wrap="square">
            <a:spAutoFit/>
          </a:bodyPr>
          <a:lstStyle/>
          <a:p>
            <a:pPr algn="l"/>
            <a:r>
              <a:rPr lang="en-US" sz="16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Segmentation – let’s choose RFM</a:t>
            </a:r>
          </a:p>
          <a:p>
            <a:pPr marL="365760" indent="-285750" algn="l">
              <a:spcAft>
                <a:spcPts val="600"/>
              </a:spcAft>
              <a:buFont typeface="Arial" panose="020B0604020202020204" pitchFamily="34" charset="0"/>
              <a:buChar char="•"/>
            </a:pPr>
            <a:r>
              <a:rPr lang="en-US" sz="12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Recency (R):</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Measures how recently a donor has made a contribution or a volunteer has offered their time. This dimension helps in identifying those who are </a:t>
            </a:r>
            <a:r>
              <a:rPr lang="en-US" sz="1200" b="1" i="0" dirty="0">
                <a:solidFill>
                  <a:schemeClr val="bg2"/>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currently active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versus those who may need re-engagement strategies.</a:t>
            </a:r>
          </a:p>
          <a:p>
            <a:pPr marL="365760" indent="-285750" algn="l">
              <a:spcAft>
                <a:spcPts val="600"/>
              </a:spcAft>
              <a:buFont typeface="Arial" panose="020B0604020202020204" pitchFamily="34" charset="0"/>
              <a:buChar char="•"/>
            </a:pPr>
            <a:r>
              <a:rPr lang="en-US" sz="12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Frequency (F):</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Assesses how often an individual contributes or volunteers over a given period. High-frequency donors or volunteers are typically more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engaged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and potentially more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loyal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to the organization's cause.</a:t>
            </a:r>
          </a:p>
          <a:p>
            <a:pPr marL="365760" indent="-285750" algn="l">
              <a:spcAft>
                <a:spcPts val="600"/>
              </a:spcAft>
              <a:buFont typeface="Arial" panose="020B0604020202020204" pitchFamily="34" charset="0"/>
              <a:buChar char="•"/>
            </a:pPr>
            <a:r>
              <a:rPr lang="en-US" sz="12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Monetary value (M):</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Gauges the total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financial contribution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from donors or could be adapted to assess the value of a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volunteer's time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based on the duration or the criticality of their contribution.</a:t>
            </a:r>
          </a:p>
          <a:p>
            <a:pPr algn="l">
              <a:buFont typeface="Arial" panose="020B0604020202020204" pitchFamily="34" charset="0"/>
              <a:buChar char="•"/>
            </a:pPr>
            <a:endPar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endParaRPr>
          </a:p>
          <a:p>
            <a:r>
              <a:rPr lang="en-US" sz="1600" b="1" dirty="0">
                <a:solidFill>
                  <a:srgbClr val="0D0D0D"/>
                </a:solidFill>
                <a:highlight>
                  <a:srgbClr val="FFFFFF"/>
                </a:highlight>
                <a:latin typeface="Calibri" panose="020F0502020204030204" pitchFamily="34" charset="0"/>
                <a:ea typeface="Calibri" panose="020F0502020204030204" pitchFamily="34" charset="0"/>
                <a:cs typeface="Calibri" panose="020F0502020204030204" pitchFamily="34" charset="0"/>
              </a:rPr>
              <a:t>Application of Segmentation</a:t>
            </a:r>
          </a:p>
          <a:p>
            <a:pPr marL="365760" indent="-274320" algn="l">
              <a:spcAft>
                <a:spcPts val="600"/>
              </a:spcAft>
              <a:buFont typeface="Arial" panose="020B0604020202020204" pitchFamily="34" charset="0"/>
              <a:buChar char="•"/>
            </a:pPr>
            <a:r>
              <a:rPr lang="en-US" sz="12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Prioritize Engagement:</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Identify high-value contributors and volunteers (</a:t>
            </a:r>
            <a:r>
              <a:rPr lang="en-US" sz="1200" b="1" i="0" dirty="0">
                <a:solidFill>
                  <a:schemeClr val="bg2"/>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high on all three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RFM dimensions) and prioritize them for engagement. </a:t>
            </a:r>
          </a:p>
          <a:p>
            <a:pPr marL="365760" indent="-274320" algn="l">
              <a:buFont typeface="Arial" panose="020B0604020202020204" pitchFamily="34" charset="0"/>
              <a:buChar char="•"/>
            </a:pPr>
            <a:r>
              <a:rPr lang="en-US" sz="12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Tailor Communications:</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a:t>
            </a:r>
          </a:p>
          <a:p>
            <a:pPr marL="640080" lvl="3" indent="-182880">
              <a:buFont typeface="Courier New" panose="02070309020205020404" pitchFamily="49" charset="0"/>
              <a:buChar char="o"/>
            </a:pP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Recent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donors can be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thanked</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and informed about the direct impact of their donations</a:t>
            </a:r>
          </a:p>
          <a:p>
            <a:pPr marL="640080" lvl="3" indent="-182880">
              <a:spcAft>
                <a:spcPts val="600"/>
              </a:spcAft>
              <a:buFont typeface="Courier New" panose="02070309020205020404" pitchFamily="49" charset="0"/>
              <a:buChar char="o"/>
            </a:pP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Those who haven’t donated recently might be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re-engaged</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with updates on new initiatives or urgent funding needs.</a:t>
            </a:r>
          </a:p>
          <a:p>
            <a:pPr marL="365760" indent="-274320" algn="l">
              <a:spcAft>
                <a:spcPts val="600"/>
              </a:spcAft>
              <a:buFont typeface="Arial" panose="020B0604020202020204" pitchFamily="34" charset="0"/>
              <a:buChar char="•"/>
            </a:pPr>
            <a:r>
              <a:rPr lang="en-US" sz="12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Optimize Resource Allocation:</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Focus fundraising efforts or volunteer recruitment drives on the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most engaged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(high frequency)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or the most generous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(high monetary value) </a:t>
            </a:r>
          </a:p>
          <a:p>
            <a:pPr marL="365760" indent="-274320" algn="l">
              <a:spcAft>
                <a:spcPts val="600"/>
              </a:spcAft>
              <a:buFont typeface="Arial" panose="020B0604020202020204" pitchFamily="34" charset="0"/>
              <a:buChar char="•"/>
            </a:pPr>
            <a:r>
              <a:rPr lang="en-US" sz="12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Reactivation Strategies:</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Implement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reactivation strategies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such as reaching out with a special campaign that resonates with segments with low recency scores</a:t>
            </a:r>
          </a:p>
          <a:p>
            <a:pPr marL="365760" indent="-274320" algn="l">
              <a:spcAft>
                <a:spcPts val="600"/>
              </a:spcAft>
              <a:buFont typeface="Arial" panose="020B0604020202020204" pitchFamily="34" charset="0"/>
              <a:buChar char="•"/>
            </a:pPr>
            <a:r>
              <a:rPr lang="en-US" sz="12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Customize Volunteer Opportunities:</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Frequent volunteers </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might be given opportunities to take on </a:t>
            </a:r>
            <a:r>
              <a:rPr lang="en-US" sz="12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rPr>
              <a:t>leadership roles</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or engage in more skilled tasks, while newer or less frequent volunteers might be offered roles that require less commitment or training.</a:t>
            </a:r>
          </a:p>
        </p:txBody>
      </p:sp>
      <p:sp>
        <p:nvSpPr>
          <p:cNvPr id="7" name="TextBox 6">
            <a:extLst>
              <a:ext uri="{FF2B5EF4-FFF2-40B4-BE49-F238E27FC236}">
                <a16:creationId xmlns:a16="http://schemas.microsoft.com/office/drawing/2014/main" id="{4A516246-AFDA-2D13-1F6F-1F490C40EB09}"/>
              </a:ext>
            </a:extLst>
          </p:cNvPr>
          <p:cNvSpPr txBox="1"/>
          <p:nvPr/>
        </p:nvSpPr>
        <p:spPr>
          <a:xfrm rot="1576556">
            <a:off x="436790" y="4009669"/>
            <a:ext cx="633507" cy="230832"/>
          </a:xfrm>
          <a:prstGeom prst="rect">
            <a:avLst/>
          </a:prstGeom>
          <a:noFill/>
        </p:spPr>
        <p:txBody>
          <a:bodyPr wrap="none" rtlCol="0">
            <a:spAutoFit/>
          </a:bodyPr>
          <a:lstStyle/>
          <a:p>
            <a:r>
              <a:rPr lang="en-US" sz="900" dirty="0">
                <a:solidFill>
                  <a:schemeClr val="tx1">
                    <a:lumMod val="65000"/>
                    <a:lumOff val="35000"/>
                  </a:schemeClr>
                </a:solidFill>
              </a:rPr>
              <a:t>Recency</a:t>
            </a:r>
          </a:p>
        </p:txBody>
      </p:sp>
      <p:sp>
        <p:nvSpPr>
          <p:cNvPr id="8" name="TextBox 7">
            <a:extLst>
              <a:ext uri="{FF2B5EF4-FFF2-40B4-BE49-F238E27FC236}">
                <a16:creationId xmlns:a16="http://schemas.microsoft.com/office/drawing/2014/main" id="{D3820C06-6C4C-3F2C-3728-E3F9342D0478}"/>
              </a:ext>
            </a:extLst>
          </p:cNvPr>
          <p:cNvSpPr txBox="1"/>
          <p:nvPr/>
        </p:nvSpPr>
        <p:spPr>
          <a:xfrm rot="20395500">
            <a:off x="1088662" y="4039150"/>
            <a:ext cx="729687" cy="230832"/>
          </a:xfrm>
          <a:prstGeom prst="rect">
            <a:avLst/>
          </a:prstGeom>
          <a:noFill/>
        </p:spPr>
        <p:txBody>
          <a:bodyPr wrap="none" rtlCol="0">
            <a:spAutoFit/>
          </a:bodyPr>
          <a:lstStyle/>
          <a:p>
            <a:r>
              <a:rPr lang="en-US" sz="900" dirty="0">
                <a:solidFill>
                  <a:schemeClr val="tx1">
                    <a:lumMod val="65000"/>
                    <a:lumOff val="35000"/>
                  </a:schemeClr>
                </a:solidFill>
              </a:rPr>
              <a:t>Frequency</a:t>
            </a:r>
          </a:p>
        </p:txBody>
      </p:sp>
      <p:sp>
        <p:nvSpPr>
          <p:cNvPr id="10" name="TextBox 9">
            <a:extLst>
              <a:ext uri="{FF2B5EF4-FFF2-40B4-BE49-F238E27FC236}">
                <a16:creationId xmlns:a16="http://schemas.microsoft.com/office/drawing/2014/main" id="{9BFB81DC-3CA5-60E2-3DA7-9D17F54CE89D}"/>
              </a:ext>
            </a:extLst>
          </p:cNvPr>
          <p:cNvSpPr txBox="1"/>
          <p:nvPr/>
        </p:nvSpPr>
        <p:spPr>
          <a:xfrm rot="16200000">
            <a:off x="32429" y="3369967"/>
            <a:ext cx="665567" cy="230832"/>
          </a:xfrm>
          <a:prstGeom prst="rect">
            <a:avLst/>
          </a:prstGeom>
          <a:noFill/>
        </p:spPr>
        <p:txBody>
          <a:bodyPr wrap="none" rtlCol="0">
            <a:spAutoFit/>
          </a:bodyPr>
          <a:lstStyle/>
          <a:p>
            <a:r>
              <a:rPr lang="en-US" sz="900" dirty="0">
                <a:solidFill>
                  <a:schemeClr val="tx1">
                    <a:lumMod val="65000"/>
                    <a:lumOff val="35000"/>
                  </a:schemeClr>
                </a:solidFill>
              </a:rPr>
              <a:t>Monetary</a:t>
            </a:r>
          </a:p>
        </p:txBody>
      </p:sp>
    </p:spTree>
    <p:extLst>
      <p:ext uri="{BB962C8B-B14F-4D97-AF65-F5344CB8AC3E}">
        <p14:creationId xmlns:p14="http://schemas.microsoft.com/office/powerpoint/2010/main" val="2973960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xEl>
                                              <p:pRg st="2" end="2"/>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5" end="5"/>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txEl>
                                              <p:pRg st="7" end="7"/>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
                                            <p:txEl>
                                              <p:pRg st="8" end="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
                                            <p:txEl>
                                              <p:pRg st="10" end="1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
                                            <p:txEl>
                                              <p:pRg st="11" end="1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allAtOnce"/>
      <p:bldP spid="7" grpId="0"/>
      <p:bldP spid="8"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228600" y="59830"/>
            <a:ext cx="11963400" cy="504610"/>
          </a:xfrm>
          <a:prstGeom prst="rect">
            <a:avLst/>
          </a:prstGeom>
          <a:noFill/>
          <a:ln>
            <a:noFill/>
          </a:ln>
        </p:spPr>
        <p:txBody>
          <a:bodyPr spcFirstLastPara="1" wrap="square" lIns="0" tIns="12050" rIns="0" bIns="0" anchor="t" anchorCtr="0">
            <a:spAutoFit/>
          </a:bodyPr>
          <a:lstStyle/>
          <a:p>
            <a:pPr marL="12700" marR="5080"/>
            <a:r>
              <a:rPr lang="en-US" sz="3200" dirty="0"/>
              <a:t>Last Quiz- An example that might help for the Final Project</a:t>
            </a:r>
          </a:p>
        </p:txBody>
      </p:sp>
      <p:pic>
        <p:nvPicPr>
          <p:cNvPr id="4" name="Google Shape;166;p21">
            <a:extLst>
              <a:ext uri="{FF2B5EF4-FFF2-40B4-BE49-F238E27FC236}">
                <a16:creationId xmlns:a16="http://schemas.microsoft.com/office/drawing/2014/main" id="{24F83066-F5DA-C969-0261-4D777E6DE507}"/>
              </a:ext>
            </a:extLst>
          </p:cNvPr>
          <p:cNvPicPr preferRelativeResize="0"/>
          <p:nvPr/>
        </p:nvPicPr>
        <p:blipFill rotWithShape="1">
          <a:blip r:embed="rId3">
            <a:alphaModFix/>
          </a:blip>
          <a:srcRect/>
          <a:stretch/>
        </p:blipFill>
        <p:spPr>
          <a:xfrm>
            <a:off x="368300" y="970747"/>
            <a:ext cx="1255801" cy="1268615"/>
          </a:xfrm>
          <a:prstGeom prst="rect">
            <a:avLst/>
          </a:prstGeom>
          <a:noFill/>
          <a:ln>
            <a:noFill/>
          </a:ln>
        </p:spPr>
      </p:pic>
      <p:sp>
        <p:nvSpPr>
          <p:cNvPr id="10" name="TextBox 9">
            <a:extLst>
              <a:ext uri="{FF2B5EF4-FFF2-40B4-BE49-F238E27FC236}">
                <a16:creationId xmlns:a16="http://schemas.microsoft.com/office/drawing/2014/main" id="{E69BF458-9417-DEAE-0402-052D8CC72AD8}"/>
              </a:ext>
            </a:extLst>
          </p:cNvPr>
          <p:cNvSpPr txBox="1"/>
          <p:nvPr/>
        </p:nvSpPr>
        <p:spPr>
          <a:xfrm>
            <a:off x="571908" y="2612236"/>
            <a:ext cx="3886200" cy="1200329"/>
          </a:xfrm>
          <a:prstGeom prst="rect">
            <a:avLst/>
          </a:prstGeom>
          <a:noFill/>
        </p:spPr>
        <p:txBody>
          <a:bodyPr wrap="square">
            <a:spAutoFit/>
          </a:bodyPr>
          <a:lstStyle/>
          <a:p>
            <a:pPr marL="285750" indent="-285750">
              <a:buFont typeface="Arial" panose="020B0604020202020204" pitchFamily="34" charset="0"/>
              <a:buChar char="•"/>
            </a:pPr>
            <a:r>
              <a:rPr lang="en-US" sz="1200" b="1" dirty="0">
                <a:solidFill>
                  <a:schemeClr val="accent6"/>
                </a:solidFill>
                <a:latin typeface="Calibri" panose="020F0502020204030204" pitchFamily="34" charset="0"/>
                <a:ea typeface="Calibri" panose="020F0502020204030204" pitchFamily="34" charset="0"/>
                <a:cs typeface="Calibri" panose="020F0502020204030204" pitchFamily="34" charset="0"/>
              </a:rPr>
              <a:t>Potential Value </a:t>
            </a:r>
            <a:r>
              <a:rPr lang="en-US" sz="1200" dirty="0">
                <a:latin typeface="Calibri" panose="020F0502020204030204" pitchFamily="34" charset="0"/>
                <a:ea typeface="Calibri" panose="020F0502020204030204" pitchFamily="34" charset="0"/>
                <a:cs typeface="Calibri" panose="020F0502020204030204" pitchFamily="34" charset="0"/>
              </a:rPr>
              <a:t>to reflects the potential future value, considering factors like capacity for further engagement and growth</a:t>
            </a:r>
          </a:p>
          <a:p>
            <a:pPr marL="285750" indent="-285750">
              <a:buFont typeface="Arial" panose="020B0604020202020204" pitchFamily="34" charset="0"/>
              <a:buChar char="•"/>
            </a:pPr>
            <a:endParaRPr lang="en-US" sz="1200"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200" b="1" dirty="0">
                <a:solidFill>
                  <a:schemeClr val="bg2"/>
                </a:solidFill>
                <a:latin typeface="Calibri" panose="020F0502020204030204" pitchFamily="34" charset="0"/>
                <a:ea typeface="Calibri" panose="020F0502020204030204" pitchFamily="34" charset="0"/>
                <a:cs typeface="Calibri" panose="020F0502020204030204" pitchFamily="34" charset="0"/>
              </a:rPr>
              <a:t>Overall Value </a:t>
            </a:r>
            <a:r>
              <a:rPr lang="en-US" sz="1200" b="0" i="0" dirty="0">
                <a:solidFill>
                  <a:srgbClr val="0D0D0D"/>
                </a:solidFill>
                <a:effectLst/>
                <a:highlight>
                  <a:srgbClr val="FFFFFF"/>
                </a:highlight>
                <a:latin typeface="Söhne"/>
              </a:rPr>
              <a:t>is based on all recency,  frequency, and monetary value.</a:t>
            </a:r>
            <a:endParaRPr lang="en-US" sz="1200" dirty="0">
              <a:latin typeface="Calibri" panose="020F0502020204030204" pitchFamily="34" charset="0"/>
              <a:ea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15B45EF0-DC90-12AA-73EA-F5D1070B209C}"/>
              </a:ext>
            </a:extLst>
          </p:cNvPr>
          <p:cNvPicPr>
            <a:picLocks noChangeAspect="1"/>
          </p:cNvPicPr>
          <p:nvPr/>
        </p:nvPicPr>
        <p:blipFill>
          <a:blip r:embed="rId4"/>
          <a:stretch>
            <a:fillRect/>
          </a:stretch>
        </p:blipFill>
        <p:spPr>
          <a:xfrm>
            <a:off x="4787900" y="774700"/>
            <a:ext cx="6635749" cy="5308600"/>
          </a:xfrm>
          <a:prstGeom prst="rect">
            <a:avLst/>
          </a:prstGeom>
        </p:spPr>
      </p:pic>
      <p:sp>
        <p:nvSpPr>
          <p:cNvPr id="13" name="TextBox 12">
            <a:extLst>
              <a:ext uri="{FF2B5EF4-FFF2-40B4-BE49-F238E27FC236}">
                <a16:creationId xmlns:a16="http://schemas.microsoft.com/office/drawing/2014/main" id="{251B5EED-0DFB-4D6C-907B-0DDDF7C28DBE}"/>
              </a:ext>
            </a:extLst>
          </p:cNvPr>
          <p:cNvSpPr txBox="1"/>
          <p:nvPr/>
        </p:nvSpPr>
        <p:spPr>
          <a:xfrm>
            <a:off x="11310027" y="5759450"/>
            <a:ext cx="697627" cy="230832"/>
          </a:xfrm>
          <a:prstGeom prst="rect">
            <a:avLst/>
          </a:prstGeom>
          <a:noFill/>
        </p:spPr>
        <p:txBody>
          <a:bodyPr wrap="none" rtlCol="0">
            <a:spAutoFit/>
          </a:bodyPr>
          <a:lstStyle/>
          <a:p>
            <a:r>
              <a:rPr lang="en-US" sz="900" b="1" dirty="0">
                <a:solidFill>
                  <a:schemeClr val="tx1">
                    <a:lumMod val="65000"/>
                    <a:lumOff val="35000"/>
                  </a:schemeClr>
                </a:solidFill>
              </a:rPr>
              <a:t>Monetary</a:t>
            </a:r>
          </a:p>
        </p:txBody>
      </p:sp>
      <p:sp>
        <p:nvSpPr>
          <p:cNvPr id="14" name="TextBox 13">
            <a:extLst>
              <a:ext uri="{FF2B5EF4-FFF2-40B4-BE49-F238E27FC236}">
                <a16:creationId xmlns:a16="http://schemas.microsoft.com/office/drawing/2014/main" id="{2703E632-D070-0221-AC01-C9CB1B1A85FA}"/>
              </a:ext>
            </a:extLst>
          </p:cNvPr>
          <p:cNvSpPr txBox="1"/>
          <p:nvPr/>
        </p:nvSpPr>
        <p:spPr>
          <a:xfrm>
            <a:off x="11310027" y="1374222"/>
            <a:ext cx="768159" cy="230832"/>
          </a:xfrm>
          <a:prstGeom prst="rect">
            <a:avLst/>
          </a:prstGeom>
          <a:noFill/>
        </p:spPr>
        <p:txBody>
          <a:bodyPr wrap="none" rtlCol="0">
            <a:spAutoFit/>
          </a:bodyPr>
          <a:lstStyle/>
          <a:p>
            <a:r>
              <a:rPr lang="en-US" sz="900" b="1" dirty="0">
                <a:solidFill>
                  <a:schemeClr val="tx1">
                    <a:lumMod val="65000"/>
                    <a:lumOff val="35000"/>
                  </a:schemeClr>
                </a:solidFill>
              </a:rPr>
              <a:t>Frequency</a:t>
            </a:r>
          </a:p>
        </p:txBody>
      </p:sp>
      <p:sp>
        <p:nvSpPr>
          <p:cNvPr id="15" name="TextBox 14">
            <a:extLst>
              <a:ext uri="{FF2B5EF4-FFF2-40B4-BE49-F238E27FC236}">
                <a16:creationId xmlns:a16="http://schemas.microsoft.com/office/drawing/2014/main" id="{B841C2EB-3450-8249-3261-6CDB87769E27}"/>
              </a:ext>
            </a:extLst>
          </p:cNvPr>
          <p:cNvSpPr txBox="1"/>
          <p:nvPr/>
        </p:nvSpPr>
        <p:spPr>
          <a:xfrm>
            <a:off x="11310027" y="1216486"/>
            <a:ext cx="659155" cy="230832"/>
          </a:xfrm>
          <a:prstGeom prst="rect">
            <a:avLst/>
          </a:prstGeom>
          <a:noFill/>
        </p:spPr>
        <p:txBody>
          <a:bodyPr wrap="none" rtlCol="0">
            <a:spAutoFit/>
          </a:bodyPr>
          <a:lstStyle/>
          <a:p>
            <a:r>
              <a:rPr lang="en-US" sz="900" b="1" dirty="0">
                <a:solidFill>
                  <a:schemeClr val="tx1">
                    <a:lumMod val="65000"/>
                    <a:lumOff val="35000"/>
                  </a:schemeClr>
                </a:solidFill>
              </a:rPr>
              <a:t>Recency</a:t>
            </a:r>
          </a:p>
        </p:txBody>
      </p:sp>
      <p:sp>
        <p:nvSpPr>
          <p:cNvPr id="17" name="Arrow: Right 16">
            <a:extLst>
              <a:ext uri="{FF2B5EF4-FFF2-40B4-BE49-F238E27FC236}">
                <a16:creationId xmlns:a16="http://schemas.microsoft.com/office/drawing/2014/main" id="{5F81837F-DA3D-F9AB-6879-7EAE37877974}"/>
              </a:ext>
            </a:extLst>
          </p:cNvPr>
          <p:cNvSpPr/>
          <p:nvPr/>
        </p:nvSpPr>
        <p:spPr>
          <a:xfrm>
            <a:off x="1889515" y="1447318"/>
            <a:ext cx="349250" cy="359328"/>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2D43364-8E65-856F-15AD-8C0AE081A539}"/>
              </a:ext>
            </a:extLst>
          </p:cNvPr>
          <p:cNvSpPr txBox="1"/>
          <p:nvPr/>
        </p:nvSpPr>
        <p:spPr>
          <a:xfrm>
            <a:off x="2288678" y="1343444"/>
            <a:ext cx="2264272" cy="646331"/>
          </a:xfrm>
          <a:prstGeom prst="rect">
            <a:avLst/>
          </a:prstGeom>
          <a:noFill/>
        </p:spPr>
        <p:txBody>
          <a:bodyPr wrap="square">
            <a:spAutoFit/>
          </a:bodyPr>
          <a:lstStyle/>
          <a:p>
            <a:r>
              <a:rPr lang="en-US" sz="1800" b="1" dirty="0">
                <a:solidFill>
                  <a:schemeClr val="accent6"/>
                </a:solidFill>
                <a:latin typeface="Calibri" panose="020F0502020204030204" pitchFamily="34" charset="0"/>
                <a:ea typeface="Calibri" panose="020F0502020204030204" pitchFamily="34" charset="0"/>
                <a:cs typeface="Calibri" panose="020F0502020204030204" pitchFamily="34" charset="0"/>
              </a:rPr>
              <a:t> {  Potential Value,  </a:t>
            </a:r>
          </a:p>
          <a:p>
            <a:r>
              <a:rPr lang="en-US" sz="1800" b="1" dirty="0">
                <a:solidFill>
                  <a:schemeClr val="accent6"/>
                </a:solidFill>
                <a:latin typeface="Calibri" panose="020F0502020204030204" pitchFamily="34" charset="0"/>
                <a:ea typeface="Calibri" panose="020F0502020204030204" pitchFamily="34" charset="0"/>
                <a:cs typeface="Calibri" panose="020F0502020204030204" pitchFamily="34" charset="0"/>
              </a:rPr>
              <a:t>     </a:t>
            </a:r>
            <a:r>
              <a:rPr lang="en-US" sz="1800" b="1" dirty="0">
                <a:solidFill>
                  <a:schemeClr val="bg2"/>
                </a:solidFill>
                <a:latin typeface="Calibri" panose="020F0502020204030204" pitchFamily="34" charset="0"/>
                <a:ea typeface="Calibri" panose="020F0502020204030204" pitchFamily="34" charset="0"/>
                <a:cs typeface="Calibri" panose="020F0502020204030204" pitchFamily="34" charset="0"/>
              </a:rPr>
              <a:t>Overall Value      }</a:t>
            </a:r>
            <a:endParaRPr lang="en-US" sz="1800" dirty="0">
              <a:latin typeface="Calibri" panose="020F0502020204030204" pitchFamily="34" charset="0"/>
              <a:ea typeface="Calibri" panose="020F0502020204030204" pitchFamily="34" charset="0"/>
              <a:cs typeface="Calibri" panose="020F0502020204030204" pitchFamily="34" charset="0"/>
            </a:endParaRPr>
          </a:p>
        </p:txBody>
      </p:sp>
      <p:sp>
        <p:nvSpPr>
          <p:cNvPr id="19" name="TextBox 18">
            <a:extLst>
              <a:ext uri="{FF2B5EF4-FFF2-40B4-BE49-F238E27FC236}">
                <a16:creationId xmlns:a16="http://schemas.microsoft.com/office/drawing/2014/main" id="{96D7A1EF-F10A-4D4D-CBED-258AF0656ACF}"/>
              </a:ext>
            </a:extLst>
          </p:cNvPr>
          <p:cNvSpPr txBox="1"/>
          <p:nvPr/>
        </p:nvSpPr>
        <p:spPr>
          <a:xfrm rot="1576556">
            <a:off x="344328" y="2151268"/>
            <a:ext cx="633507" cy="230832"/>
          </a:xfrm>
          <a:prstGeom prst="rect">
            <a:avLst/>
          </a:prstGeom>
          <a:noFill/>
        </p:spPr>
        <p:txBody>
          <a:bodyPr wrap="none" rtlCol="0">
            <a:spAutoFit/>
          </a:bodyPr>
          <a:lstStyle/>
          <a:p>
            <a:r>
              <a:rPr lang="en-US" sz="900" dirty="0">
                <a:solidFill>
                  <a:schemeClr val="tx1">
                    <a:lumMod val="65000"/>
                    <a:lumOff val="35000"/>
                  </a:schemeClr>
                </a:solidFill>
              </a:rPr>
              <a:t>Recency</a:t>
            </a:r>
          </a:p>
        </p:txBody>
      </p:sp>
      <p:sp>
        <p:nvSpPr>
          <p:cNvPr id="20" name="TextBox 19">
            <a:extLst>
              <a:ext uri="{FF2B5EF4-FFF2-40B4-BE49-F238E27FC236}">
                <a16:creationId xmlns:a16="http://schemas.microsoft.com/office/drawing/2014/main" id="{B53B3904-07FC-8928-DE2D-362E41EB5045}"/>
              </a:ext>
            </a:extLst>
          </p:cNvPr>
          <p:cNvSpPr txBox="1"/>
          <p:nvPr/>
        </p:nvSpPr>
        <p:spPr>
          <a:xfrm rot="20395500">
            <a:off x="996200" y="2180749"/>
            <a:ext cx="729687" cy="230832"/>
          </a:xfrm>
          <a:prstGeom prst="rect">
            <a:avLst/>
          </a:prstGeom>
          <a:noFill/>
        </p:spPr>
        <p:txBody>
          <a:bodyPr wrap="none" rtlCol="0">
            <a:spAutoFit/>
          </a:bodyPr>
          <a:lstStyle/>
          <a:p>
            <a:r>
              <a:rPr lang="en-US" sz="900" dirty="0">
                <a:solidFill>
                  <a:schemeClr val="tx1">
                    <a:lumMod val="65000"/>
                    <a:lumOff val="35000"/>
                  </a:schemeClr>
                </a:solidFill>
              </a:rPr>
              <a:t>Frequency</a:t>
            </a:r>
          </a:p>
        </p:txBody>
      </p:sp>
      <p:sp>
        <p:nvSpPr>
          <p:cNvPr id="21" name="TextBox 20">
            <a:extLst>
              <a:ext uri="{FF2B5EF4-FFF2-40B4-BE49-F238E27FC236}">
                <a16:creationId xmlns:a16="http://schemas.microsoft.com/office/drawing/2014/main" id="{3F6A572A-B477-D258-83ED-2EF09C7CACDD}"/>
              </a:ext>
            </a:extLst>
          </p:cNvPr>
          <p:cNvSpPr txBox="1"/>
          <p:nvPr/>
        </p:nvSpPr>
        <p:spPr>
          <a:xfrm rot="16200000">
            <a:off x="-60033" y="1511566"/>
            <a:ext cx="665567" cy="230832"/>
          </a:xfrm>
          <a:prstGeom prst="rect">
            <a:avLst/>
          </a:prstGeom>
          <a:noFill/>
        </p:spPr>
        <p:txBody>
          <a:bodyPr wrap="none" rtlCol="0">
            <a:spAutoFit/>
          </a:bodyPr>
          <a:lstStyle/>
          <a:p>
            <a:r>
              <a:rPr lang="en-US" sz="900" dirty="0">
                <a:solidFill>
                  <a:schemeClr val="tx1">
                    <a:lumMod val="65000"/>
                    <a:lumOff val="35000"/>
                  </a:schemeClr>
                </a:solidFill>
              </a:rPr>
              <a:t>Monetary</a:t>
            </a:r>
          </a:p>
        </p:txBody>
      </p:sp>
      <p:sp>
        <p:nvSpPr>
          <p:cNvPr id="23" name="TextBox 22">
            <a:extLst>
              <a:ext uri="{FF2B5EF4-FFF2-40B4-BE49-F238E27FC236}">
                <a16:creationId xmlns:a16="http://schemas.microsoft.com/office/drawing/2014/main" id="{E0EF2BF1-635D-6F85-D38C-FDA4EE4171D4}"/>
              </a:ext>
            </a:extLst>
          </p:cNvPr>
          <p:cNvSpPr txBox="1"/>
          <p:nvPr/>
        </p:nvSpPr>
        <p:spPr>
          <a:xfrm>
            <a:off x="242525" y="3914401"/>
            <a:ext cx="4355079" cy="2492990"/>
          </a:xfrm>
          <a:prstGeom prst="rect">
            <a:avLst/>
          </a:prstGeom>
          <a:noFill/>
        </p:spPr>
        <p:txBody>
          <a:bodyPr wrap="square">
            <a:spAutoFit/>
          </a:bodyPr>
          <a:lstStyle/>
          <a:p>
            <a:pPr marL="171450" indent="-171450">
              <a:buFont typeface="Wingdings" panose="05000000000000000000" pitchFamily="2" charset="2"/>
              <a:buChar char="Ø"/>
            </a:pPr>
            <a:r>
              <a:rPr lang="en-US" sz="1200" b="1" i="1" u="sng" dirty="0">
                <a:latin typeface="Calibri" panose="020F0502020204030204" pitchFamily="34" charset="0"/>
                <a:ea typeface="Calibri" panose="020F0502020204030204" pitchFamily="34" charset="0"/>
                <a:cs typeface="Calibri" panose="020F0502020204030204" pitchFamily="34" charset="0"/>
              </a:rPr>
              <a:t>Limited resources </a:t>
            </a:r>
            <a:r>
              <a:rPr lang="en-US" sz="1200" dirty="0">
                <a:latin typeface="Calibri" panose="020F0502020204030204" pitchFamily="34" charset="0"/>
                <a:ea typeface="Calibri" panose="020F0502020204030204" pitchFamily="34" charset="0"/>
                <a:cs typeface="Calibri" panose="020F0502020204030204" pitchFamily="34" charset="0"/>
              </a:rPr>
              <a:t>(story of any Company’s life)- can only invest in </a:t>
            </a:r>
            <a:r>
              <a:rPr lang="en-US" sz="1200" b="1" i="1" u="sng" dirty="0">
                <a:latin typeface="Calibri" panose="020F0502020204030204" pitchFamily="34" charset="0"/>
                <a:ea typeface="Calibri" panose="020F0502020204030204" pitchFamily="34" charset="0"/>
                <a:cs typeface="Calibri" panose="020F0502020204030204" pitchFamily="34" charset="0"/>
              </a:rPr>
              <a:t>3 segments</a:t>
            </a:r>
            <a:r>
              <a:rPr lang="en-US" sz="1200" dirty="0">
                <a:latin typeface="Calibri" panose="020F0502020204030204" pitchFamily="34" charset="0"/>
                <a:ea typeface="Calibri" panose="020F0502020204030204" pitchFamily="34" charset="0"/>
                <a:cs typeface="Calibri" panose="020F0502020204030204" pitchFamily="34" charset="0"/>
              </a:rPr>
              <a:t>. But which ones?</a:t>
            </a:r>
          </a:p>
          <a:p>
            <a:pPr marL="228600" indent="-228600">
              <a:buFont typeface="+mj-lt"/>
              <a:buAutoNum type="arabicPeriod"/>
            </a:pPr>
            <a:endParaRPr lang="en-US" sz="1200" dirty="0">
              <a:latin typeface="Calibri" panose="020F0502020204030204" pitchFamily="34" charset="0"/>
              <a:ea typeface="Calibri" panose="020F0502020204030204" pitchFamily="34" charset="0"/>
              <a:cs typeface="Calibri" panose="020F0502020204030204" pitchFamily="34" charset="0"/>
            </a:endParaRPr>
          </a:p>
          <a:p>
            <a:pPr marL="228600" indent="-228600" algn="l">
              <a:buSzPct val="80000"/>
              <a:buFont typeface="+mj-lt"/>
              <a:buAutoNum type="arabicPeriod"/>
            </a:pPr>
            <a:r>
              <a:rPr lang="en-US" sz="1200" b="1"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Everest Enthusiasts:</a:t>
            </a:r>
            <a:r>
              <a:rPr lang="en-US" sz="1200" b="0" i="0" dirty="0">
                <a:solidFill>
                  <a:srgbClr val="0D0D0D"/>
                </a:solidFill>
                <a:effectLst/>
                <a:highlight>
                  <a:srgbClr val="FFFFFF"/>
                </a:highlight>
                <a:latin typeface="Calibri" panose="020F0502020204030204" pitchFamily="34" charset="0"/>
                <a:ea typeface="Calibri" panose="020F0502020204030204" pitchFamily="34" charset="0"/>
                <a:cs typeface="Calibri" panose="020F0502020204030204" pitchFamily="34" charset="0"/>
              </a:rPr>
              <a:t> Highest overall and potential value, investing in this group is essential. They are both highly engaged and have demonstrated significant contribution </a:t>
            </a:r>
            <a:r>
              <a:rPr lang="en-US" sz="1200" dirty="0">
                <a:latin typeface="Calibri" panose="020F0502020204030204" pitchFamily="34" charset="0"/>
                <a:ea typeface="Calibri" panose="020F0502020204030204" pitchFamily="34" charset="0"/>
                <a:cs typeface="Calibri" panose="020F0502020204030204" pitchFamily="34" charset="0"/>
              </a:rPr>
              <a:t>levels. </a:t>
            </a:r>
          </a:p>
          <a:p>
            <a:pPr marL="228600" indent="-228600" algn="l">
              <a:buSzPct val="800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Sleeping Giants</a:t>
            </a:r>
            <a:r>
              <a:rPr lang="en-US" sz="1200" dirty="0">
                <a:latin typeface="Calibri" panose="020F0502020204030204" pitchFamily="34" charset="0"/>
                <a:ea typeface="Calibri" panose="020F0502020204030204" pitchFamily="34" charset="0"/>
                <a:cs typeface="Calibri" panose="020F0502020204030204" pitchFamily="34" charset="0"/>
              </a:rPr>
              <a:t>: Although their recent engagement is low, their historical frequency and monetary contributions are high, giving them a high potential value. </a:t>
            </a:r>
          </a:p>
          <a:p>
            <a:pPr marL="228600" indent="-228600" algn="l">
              <a:buSzPct val="800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Golden Oldies</a:t>
            </a:r>
            <a:r>
              <a:rPr lang="en-US" sz="1200" dirty="0">
                <a:latin typeface="Calibri" panose="020F0502020204030204" pitchFamily="34" charset="0"/>
                <a:ea typeface="Calibri" panose="020F0502020204030204" pitchFamily="34" charset="0"/>
                <a:cs typeface="Calibri" panose="020F0502020204030204" pitchFamily="34" charset="0"/>
              </a:rPr>
              <a:t>: Despite their low recency and frequency, their high monetary contributions when they do engage suggest untapped potential. </a:t>
            </a:r>
          </a:p>
          <a:p>
            <a:endParaRPr lang="en-US" sz="1200" dirty="0">
              <a:latin typeface="Calibri" panose="020F0502020204030204" pitchFamily="34" charset="0"/>
              <a:ea typeface="Calibri" panose="020F0502020204030204" pitchFamily="34" charset="0"/>
              <a:cs typeface="Calibri" panose="020F0502020204030204" pitchFamily="34" charset="0"/>
            </a:endParaRPr>
          </a:p>
        </p:txBody>
      </p:sp>
      <p:sp>
        <p:nvSpPr>
          <p:cNvPr id="24" name="Rectangle: Rounded Corners 23">
            <a:extLst>
              <a:ext uri="{FF2B5EF4-FFF2-40B4-BE49-F238E27FC236}">
                <a16:creationId xmlns:a16="http://schemas.microsoft.com/office/drawing/2014/main" id="{EC7038D8-ECA5-3A39-BE8C-D475D457D40C}"/>
              </a:ext>
            </a:extLst>
          </p:cNvPr>
          <p:cNvSpPr/>
          <p:nvPr/>
        </p:nvSpPr>
        <p:spPr>
          <a:xfrm>
            <a:off x="4737101" y="1695450"/>
            <a:ext cx="145642" cy="327518"/>
          </a:xfrm>
          <a:prstGeom prst="roundRect">
            <a:avLst/>
          </a:prstGeom>
          <a:solidFill>
            <a:srgbClr val="9BBB59">
              <a:alpha val="45882"/>
            </a:srgb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E151E602-3E3A-7EAB-41CC-025273254EED}"/>
              </a:ext>
            </a:extLst>
          </p:cNvPr>
          <p:cNvSpPr/>
          <p:nvPr/>
        </p:nvSpPr>
        <p:spPr>
          <a:xfrm>
            <a:off x="4737101" y="3739845"/>
            <a:ext cx="145642" cy="327518"/>
          </a:xfrm>
          <a:prstGeom prst="roundRect">
            <a:avLst/>
          </a:prstGeom>
          <a:solidFill>
            <a:srgbClr val="9BBB59">
              <a:alpha val="45882"/>
            </a:srgb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92509412-16F8-F899-67EC-199C8DFA9C7A}"/>
              </a:ext>
            </a:extLst>
          </p:cNvPr>
          <p:cNvSpPr/>
          <p:nvPr/>
        </p:nvSpPr>
        <p:spPr>
          <a:xfrm>
            <a:off x="4737101" y="4830363"/>
            <a:ext cx="145642" cy="327518"/>
          </a:xfrm>
          <a:prstGeom prst="roundRect">
            <a:avLst/>
          </a:prstGeom>
          <a:solidFill>
            <a:srgbClr val="9BBB59">
              <a:alpha val="45882"/>
            </a:srgb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97EA0E71-4172-4884-CF76-A7C6B7A83B3C}"/>
              </a:ext>
            </a:extLst>
          </p:cNvPr>
          <p:cNvSpPr txBox="1"/>
          <p:nvPr/>
        </p:nvSpPr>
        <p:spPr>
          <a:xfrm>
            <a:off x="4882743" y="5920881"/>
            <a:ext cx="6099174" cy="600164"/>
          </a:xfrm>
          <a:prstGeom prst="rect">
            <a:avLst/>
          </a:prstGeom>
          <a:noFill/>
        </p:spPr>
        <p:txBody>
          <a:bodyPr wrap="square">
            <a:spAutoFit/>
          </a:bodyPr>
          <a:lstStyle/>
          <a:p>
            <a:pPr algn="l"/>
            <a:r>
              <a:rPr lang="en-US" sz="1100" b="0" i="1" dirty="0">
                <a:solidFill>
                  <a:srgbClr val="0D0D0D"/>
                </a:solidFill>
                <a:effectLst/>
                <a:highlight>
                  <a:srgbClr val="FFFFFF"/>
                </a:highlight>
                <a:latin typeface="Söhne"/>
              </a:rPr>
              <a:t>If more resources became available to invest in another segment, the next choice would be:</a:t>
            </a:r>
          </a:p>
          <a:p>
            <a:pPr marL="171450" indent="-171450" algn="l">
              <a:buFont typeface="Arial" panose="020B0604020202020204" pitchFamily="34" charset="0"/>
              <a:buChar char="•"/>
            </a:pPr>
            <a:r>
              <a:rPr lang="en-US" sz="1100" b="1" i="1" dirty="0">
                <a:solidFill>
                  <a:srgbClr val="0D0D0D"/>
                </a:solidFill>
                <a:effectLst/>
                <a:highlight>
                  <a:srgbClr val="FFFFFF"/>
                </a:highlight>
                <a:latin typeface="Söhne"/>
              </a:rPr>
              <a:t>Mystery Moths:</a:t>
            </a:r>
            <a:r>
              <a:rPr lang="en-US" sz="1100" b="0" i="1" dirty="0">
                <a:solidFill>
                  <a:srgbClr val="0D0D0D"/>
                </a:solidFill>
                <a:effectLst/>
                <a:highlight>
                  <a:srgbClr val="FFFFFF"/>
                </a:highlight>
                <a:latin typeface="Söhne"/>
              </a:rPr>
              <a:t> They have the lowest current engagement but a high potential value. This segment represents a </a:t>
            </a:r>
            <a:r>
              <a:rPr lang="en-US" sz="1100" b="0" i="1" dirty="0">
                <a:solidFill>
                  <a:schemeClr val="bg2"/>
                </a:solidFill>
                <a:effectLst/>
                <a:highlight>
                  <a:srgbClr val="FFFFFF"/>
                </a:highlight>
                <a:latin typeface="Söhne"/>
              </a:rPr>
              <a:t>growth</a:t>
            </a:r>
            <a:r>
              <a:rPr lang="en-US" sz="1100" b="0" i="1" dirty="0">
                <a:solidFill>
                  <a:srgbClr val="0D0D0D"/>
                </a:solidFill>
                <a:effectLst/>
                <a:highlight>
                  <a:srgbClr val="FFFFFF"/>
                </a:highlight>
                <a:latin typeface="Söhne"/>
              </a:rPr>
              <a:t> opportunity!</a:t>
            </a:r>
          </a:p>
        </p:txBody>
      </p:sp>
      <p:sp>
        <p:nvSpPr>
          <p:cNvPr id="29" name="Rectangle: Rounded Corners 28">
            <a:extLst>
              <a:ext uri="{FF2B5EF4-FFF2-40B4-BE49-F238E27FC236}">
                <a16:creationId xmlns:a16="http://schemas.microsoft.com/office/drawing/2014/main" id="{4C99583E-846D-DF69-E404-D59F14DEF589}"/>
              </a:ext>
            </a:extLst>
          </p:cNvPr>
          <p:cNvSpPr/>
          <p:nvPr/>
        </p:nvSpPr>
        <p:spPr>
          <a:xfrm>
            <a:off x="4734050" y="5368141"/>
            <a:ext cx="145642" cy="327518"/>
          </a:xfrm>
          <a:prstGeom prst="roundRect">
            <a:avLst/>
          </a:prstGeom>
          <a:solidFill>
            <a:srgbClr val="FFFF00">
              <a:alpha val="45882"/>
            </a:srgbClr>
          </a:solidFill>
          <a:ln>
            <a:solidFill>
              <a:srgbClr val="FFC000"/>
            </a:solid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5797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3">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3">
                                            <p:txEl>
                                              <p:pRg st="2" end="2"/>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3">
                                            <p:txEl>
                                              <p:pRg st="3" end="3"/>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3">
                                            <p:txEl>
                                              <p:pRg st="4" end="4"/>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8">
                                            <p:txEl>
                                              <p:pRg st="0" end="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8">
                                            <p:txEl>
                                              <p:pRg st="1" end="1"/>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P spid="14" grpId="0"/>
      <p:bldP spid="15" grpId="0"/>
      <p:bldP spid="17" grpId="0" animBg="1"/>
      <p:bldP spid="18" grpId="0"/>
      <p:bldP spid="23" grpId="0" uiExpand="1" build="p" bldLvl="5"/>
      <p:bldP spid="24" grpId="0" animBg="1"/>
      <p:bldP spid="25" grpId="0" animBg="1"/>
      <p:bldP spid="26" grpId="0" animBg="1"/>
      <p:bldP spid="28" grpId="0" uiExpand="1" build="p" bldLvl="4"/>
      <p:bldP spid="2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228600" y="59830"/>
            <a:ext cx="11963400" cy="504610"/>
          </a:xfrm>
          <a:prstGeom prst="rect">
            <a:avLst/>
          </a:prstGeom>
          <a:noFill/>
          <a:ln>
            <a:noFill/>
          </a:ln>
        </p:spPr>
        <p:txBody>
          <a:bodyPr spcFirstLastPara="1" wrap="square" lIns="0" tIns="12050" rIns="0" bIns="0" anchor="t" anchorCtr="0">
            <a:spAutoFit/>
          </a:bodyPr>
          <a:lstStyle/>
          <a:p>
            <a:pPr marL="12700" marR="5080"/>
            <a:r>
              <a:rPr lang="en-US" sz="3200" dirty="0"/>
              <a:t>Segmentation (final) Project</a:t>
            </a:r>
          </a:p>
        </p:txBody>
      </p:sp>
      <p:sp>
        <p:nvSpPr>
          <p:cNvPr id="9" name="Google Shape;158;p24">
            <a:extLst>
              <a:ext uri="{FF2B5EF4-FFF2-40B4-BE49-F238E27FC236}">
                <a16:creationId xmlns:a16="http://schemas.microsoft.com/office/drawing/2014/main" id="{AC4F7BEA-FDCE-F7F7-1DBB-32DA4E067593}"/>
              </a:ext>
            </a:extLst>
          </p:cNvPr>
          <p:cNvSpPr txBox="1"/>
          <p:nvPr/>
        </p:nvSpPr>
        <p:spPr>
          <a:xfrm>
            <a:off x="2666913" y="1439415"/>
            <a:ext cx="9455237" cy="3883534"/>
          </a:xfrm>
          <a:prstGeom prst="rect">
            <a:avLst/>
          </a:prstGeom>
          <a:noFill/>
          <a:ln>
            <a:noFill/>
          </a:ln>
        </p:spPr>
        <p:txBody>
          <a:bodyPr spcFirstLastPara="1" wrap="square" lIns="0" tIns="12050" rIns="0" bIns="0" numCol="2" spcCol="548640" anchor="t" anchorCtr="0">
            <a:noAutofit/>
          </a:bodyPr>
          <a:lstStyle/>
          <a:p>
            <a:pPr marL="12066" marR="0" lvl="0" algn="l" rtl="0">
              <a:lnSpc>
                <a:spcPct val="100000"/>
              </a:lnSpc>
              <a:spcBef>
                <a:spcPts val="0"/>
              </a:spcBef>
              <a:spcAft>
                <a:spcPts val="0"/>
              </a:spcAft>
              <a:buSzPts val="2200"/>
            </a:pPr>
            <a:r>
              <a:rPr lang="en-US" sz="2400" b="1" dirty="0">
                <a:solidFill>
                  <a:srgbClr val="FFC000"/>
                </a:solidFill>
                <a:latin typeface="Calibri"/>
                <a:ea typeface="Calibri"/>
                <a:cs typeface="Calibri"/>
                <a:sym typeface="Calibri"/>
              </a:rPr>
              <a:t>Do</a:t>
            </a:r>
          </a:p>
          <a:p>
            <a:pPr marL="12066" marR="0" lvl="0" algn="l" rtl="0">
              <a:lnSpc>
                <a:spcPct val="100000"/>
              </a:lnSpc>
              <a:spcBef>
                <a:spcPts val="0"/>
              </a:spcBef>
              <a:spcAft>
                <a:spcPts val="0"/>
              </a:spcAft>
              <a:buSzPts val="2200"/>
            </a:pPr>
            <a:endParaRPr sz="1600" dirty="0">
              <a:latin typeface="Calibri"/>
              <a:ea typeface="Calibri"/>
              <a:cs typeface="Calibri"/>
              <a:sym typeface="Calibri"/>
            </a:endParaRPr>
          </a:p>
          <a:p>
            <a:pPr marL="489584" marR="0" lvl="1" indent="-229235" algn="l" rtl="0">
              <a:lnSpc>
                <a:spcPct val="107954"/>
              </a:lnSpc>
              <a:spcBef>
                <a:spcPts val="70"/>
              </a:spcBef>
              <a:spcAft>
                <a:spcPts val="0"/>
              </a:spcAft>
              <a:buSzPts val="1750"/>
              <a:buFont typeface="Arial"/>
              <a:buChar char="•"/>
            </a:pPr>
            <a:r>
              <a:rPr lang="en-US" b="0" i="0" u="none" strike="noStrike" cap="none" dirty="0">
                <a:latin typeface="Calibri"/>
                <a:ea typeface="Calibri"/>
                <a:cs typeface="Calibri"/>
                <a:sym typeface="Calibri"/>
              </a:rPr>
              <a:t>Use formatting (bold, bullets, sections/subsections)</a:t>
            </a:r>
          </a:p>
          <a:p>
            <a:pPr marL="489584" marR="0" lvl="1" indent="-229235" algn="l" rtl="0">
              <a:lnSpc>
                <a:spcPct val="107954"/>
              </a:lnSpc>
              <a:spcBef>
                <a:spcPts val="70"/>
              </a:spcBef>
              <a:spcAft>
                <a:spcPts val="0"/>
              </a:spcAft>
              <a:buSzPts val="1750"/>
              <a:buFont typeface="Arial"/>
              <a:buChar char="•"/>
            </a:pPr>
            <a:r>
              <a:rPr lang="en-US" dirty="0">
                <a:latin typeface="Calibri"/>
                <a:ea typeface="Calibri"/>
                <a:cs typeface="Calibri"/>
                <a:sym typeface="Calibri"/>
              </a:rPr>
              <a:t>Number your pages, label and number your figures/tables</a:t>
            </a:r>
          </a:p>
          <a:p>
            <a:pPr marL="489584" marR="0" lvl="1" indent="-229235" algn="l" rtl="0">
              <a:lnSpc>
                <a:spcPct val="107954"/>
              </a:lnSpc>
              <a:spcBef>
                <a:spcPts val="70"/>
              </a:spcBef>
              <a:spcAft>
                <a:spcPts val="0"/>
              </a:spcAft>
              <a:buSzPts val="1750"/>
              <a:buFont typeface="Arial"/>
              <a:buChar char="•"/>
            </a:pPr>
            <a:r>
              <a:rPr lang="en-US" b="0" i="0" u="none" strike="noStrike" cap="none" dirty="0">
                <a:latin typeface="Calibri"/>
                <a:ea typeface="Calibri"/>
                <a:cs typeface="Calibri"/>
                <a:sym typeface="Calibri"/>
              </a:rPr>
              <a:t>Use log scales where appropriate (log linear or log-log)</a:t>
            </a:r>
          </a:p>
          <a:p>
            <a:pPr marL="489584" marR="0" lvl="1" indent="-229235" algn="l" rtl="0">
              <a:lnSpc>
                <a:spcPct val="107954"/>
              </a:lnSpc>
              <a:spcBef>
                <a:spcPts val="70"/>
              </a:spcBef>
              <a:spcAft>
                <a:spcPts val="0"/>
              </a:spcAft>
              <a:buSzPts val="1750"/>
              <a:buFont typeface="Arial"/>
              <a:buChar char="•"/>
            </a:pPr>
            <a:r>
              <a:rPr lang="en-US" dirty="0">
                <a:latin typeface="Calibri"/>
                <a:ea typeface="Calibri"/>
                <a:cs typeface="Calibri"/>
                <a:sym typeface="Calibri"/>
              </a:rPr>
              <a:t>Justify your choices</a:t>
            </a:r>
          </a:p>
          <a:p>
            <a:pPr marL="489584" marR="0" lvl="1" indent="-229235" algn="l" rtl="0">
              <a:lnSpc>
                <a:spcPct val="107954"/>
              </a:lnSpc>
              <a:spcBef>
                <a:spcPts val="70"/>
              </a:spcBef>
              <a:spcAft>
                <a:spcPts val="0"/>
              </a:spcAft>
              <a:buSzPts val="1750"/>
              <a:buFont typeface="Arial"/>
              <a:buChar char="•"/>
            </a:pPr>
            <a:r>
              <a:rPr lang="en-US" dirty="0">
                <a:latin typeface="Calibri"/>
                <a:ea typeface="Calibri"/>
                <a:cs typeface="Calibri"/>
                <a:sym typeface="Calibri"/>
              </a:rPr>
              <a:t>Tell a story, comment on your findings (the “what does it mean” and not just the “what”)</a:t>
            </a:r>
          </a:p>
          <a:p>
            <a:pPr marL="489584" marR="0" lvl="1" indent="-229235" algn="l" rtl="0">
              <a:lnSpc>
                <a:spcPct val="107954"/>
              </a:lnSpc>
              <a:spcBef>
                <a:spcPts val="70"/>
              </a:spcBef>
              <a:spcAft>
                <a:spcPts val="0"/>
              </a:spcAft>
              <a:buSzPts val="1750"/>
              <a:buFont typeface="Arial"/>
              <a:buChar char="•"/>
            </a:pPr>
            <a:r>
              <a:rPr lang="en-US" dirty="0">
                <a:latin typeface="Calibri"/>
                <a:ea typeface="Calibri"/>
                <a:cs typeface="Calibri"/>
                <a:sym typeface="Calibri"/>
              </a:rPr>
              <a:t>When an ask is to create 10 things, list them explicitly (to ease the reviewer’s work)	</a:t>
            </a:r>
          </a:p>
          <a:p>
            <a:pPr marL="489584" marR="0" lvl="1" indent="-229235" algn="l" rtl="0">
              <a:lnSpc>
                <a:spcPct val="107954"/>
              </a:lnSpc>
              <a:spcBef>
                <a:spcPts val="70"/>
              </a:spcBef>
              <a:spcAft>
                <a:spcPts val="0"/>
              </a:spcAft>
              <a:buSzPts val="1750"/>
              <a:buFont typeface="Arial"/>
              <a:buChar char="•"/>
            </a:pPr>
            <a:r>
              <a:rPr lang="en-US" b="0" i="0" u="none" strike="noStrike" cap="none" dirty="0">
                <a:latin typeface="Calibri"/>
                <a:ea typeface="Calibri"/>
                <a:cs typeface="Calibri"/>
                <a:sym typeface="Calibri"/>
              </a:rPr>
              <a:t>Follow the layout suggested in the instructions</a:t>
            </a:r>
          </a:p>
          <a:p>
            <a:pPr marL="489584" marR="0" lvl="1" indent="-229235" algn="l" rtl="0">
              <a:lnSpc>
                <a:spcPct val="107954"/>
              </a:lnSpc>
              <a:spcBef>
                <a:spcPts val="70"/>
              </a:spcBef>
              <a:spcAft>
                <a:spcPts val="0"/>
              </a:spcAft>
              <a:buSzPts val="1750"/>
              <a:buFont typeface="Arial"/>
              <a:buChar char="•"/>
            </a:pPr>
            <a:r>
              <a:rPr lang="en-US" sz="1600" dirty="0">
                <a:latin typeface="Calibri"/>
                <a:ea typeface="Calibri"/>
                <a:cs typeface="Calibri"/>
                <a:sym typeface="Calibri"/>
              </a:rPr>
              <a:t>Use raster format for your images</a:t>
            </a:r>
          </a:p>
          <a:p>
            <a:pPr marL="489584" marR="0" lvl="1" indent="-229235" algn="l" rtl="0">
              <a:lnSpc>
                <a:spcPct val="107954"/>
              </a:lnSpc>
              <a:spcBef>
                <a:spcPts val="70"/>
              </a:spcBef>
              <a:spcAft>
                <a:spcPts val="0"/>
              </a:spcAft>
              <a:buSzPts val="1750"/>
              <a:buFont typeface="Arial"/>
              <a:buChar char="•"/>
            </a:pPr>
            <a:r>
              <a:rPr lang="en-US" sz="1600" dirty="0">
                <a:latin typeface="Calibri"/>
                <a:ea typeface="Calibri"/>
                <a:cs typeface="Calibri"/>
                <a:sym typeface="Calibri"/>
              </a:rPr>
              <a:t>Make sure to address every item in the instructions</a:t>
            </a:r>
          </a:p>
          <a:p>
            <a:pPr marL="12066">
              <a:buSzPts val="2200"/>
            </a:pPr>
            <a:r>
              <a:rPr lang="en-US" sz="2400" b="1" dirty="0">
                <a:solidFill>
                  <a:srgbClr val="FFC000"/>
                </a:solidFill>
                <a:latin typeface="Calibri"/>
                <a:ea typeface="Calibri"/>
                <a:cs typeface="Calibri"/>
                <a:sym typeface="Calibri"/>
              </a:rPr>
              <a:t>Don’t</a:t>
            </a:r>
          </a:p>
          <a:p>
            <a:pPr marL="12066" marR="0" lvl="0" algn="l" rtl="0">
              <a:lnSpc>
                <a:spcPct val="100000"/>
              </a:lnSpc>
              <a:spcBef>
                <a:spcPts val="0"/>
              </a:spcBef>
              <a:spcAft>
                <a:spcPts val="0"/>
              </a:spcAft>
              <a:buSzPts val="2200"/>
            </a:pPr>
            <a:endParaRPr lang="en-US" sz="1600" dirty="0">
              <a:latin typeface="Calibri"/>
              <a:ea typeface="Calibri"/>
              <a:cs typeface="Calibri"/>
              <a:sym typeface="Calibri"/>
            </a:endParaRPr>
          </a:p>
          <a:p>
            <a:pPr marL="489584" marR="0" lvl="1" indent="-229235" algn="l" rtl="0">
              <a:lnSpc>
                <a:spcPct val="107954"/>
              </a:lnSpc>
              <a:spcBef>
                <a:spcPts val="70"/>
              </a:spcBef>
              <a:spcAft>
                <a:spcPts val="0"/>
              </a:spcAft>
              <a:buSzPts val="1750"/>
              <a:buFont typeface="Arial"/>
              <a:buChar char="•"/>
            </a:pPr>
            <a:r>
              <a:rPr lang="en-US" b="0" i="0" u="none" strike="noStrike" cap="none" dirty="0">
                <a:latin typeface="Calibri"/>
                <a:ea typeface="Calibri"/>
                <a:cs typeface="Calibri"/>
                <a:sym typeface="Calibri"/>
              </a:rPr>
              <a:t>Use “</a:t>
            </a:r>
            <a:r>
              <a:rPr lang="en-US" dirty="0">
                <a:latin typeface="Calibri"/>
                <a:ea typeface="Calibri"/>
                <a:cs typeface="Calibri"/>
                <a:sym typeface="Calibri"/>
              </a:rPr>
              <a:t>I”. Prefer the passive form</a:t>
            </a:r>
          </a:p>
          <a:p>
            <a:pPr marL="489584" marR="0" lvl="1" indent="-229235" algn="l" rtl="0">
              <a:lnSpc>
                <a:spcPct val="107954"/>
              </a:lnSpc>
              <a:spcBef>
                <a:spcPts val="70"/>
              </a:spcBef>
              <a:spcAft>
                <a:spcPts val="0"/>
              </a:spcAft>
              <a:buSzPts val="1750"/>
              <a:buFont typeface="Arial"/>
              <a:buChar char="•"/>
            </a:pPr>
            <a:r>
              <a:rPr lang="en-US" dirty="0">
                <a:latin typeface="Calibri"/>
                <a:ea typeface="Calibri"/>
                <a:cs typeface="Calibri"/>
                <a:sym typeface="Calibri"/>
              </a:rPr>
              <a:t>Overcrowd your graphs</a:t>
            </a:r>
          </a:p>
          <a:p>
            <a:pPr marL="489584" marR="0" lvl="1" indent="-229235" algn="l" rtl="0">
              <a:lnSpc>
                <a:spcPct val="107954"/>
              </a:lnSpc>
              <a:spcBef>
                <a:spcPts val="70"/>
              </a:spcBef>
              <a:spcAft>
                <a:spcPts val="0"/>
              </a:spcAft>
              <a:buSzPts val="1750"/>
              <a:buFont typeface="Arial"/>
              <a:buChar char="•"/>
            </a:pPr>
            <a:r>
              <a:rPr lang="en-US" b="0" i="0" u="none" strike="noStrike" cap="none" dirty="0">
                <a:latin typeface="Calibri"/>
                <a:ea typeface="Calibri"/>
                <a:cs typeface="Calibri"/>
                <a:sym typeface="Calibri"/>
              </a:rPr>
              <a:t>Use pixelized</a:t>
            </a:r>
            <a:r>
              <a:rPr lang="en-US" dirty="0">
                <a:latin typeface="Calibri"/>
                <a:ea typeface="Calibri"/>
                <a:cs typeface="Calibri"/>
                <a:sym typeface="Calibri"/>
              </a:rPr>
              <a:t> graphs</a:t>
            </a:r>
          </a:p>
          <a:p>
            <a:pPr marL="489584" marR="0" lvl="1" indent="-229235" algn="l" rtl="0">
              <a:lnSpc>
                <a:spcPct val="107954"/>
              </a:lnSpc>
              <a:spcBef>
                <a:spcPts val="70"/>
              </a:spcBef>
              <a:spcAft>
                <a:spcPts val="0"/>
              </a:spcAft>
              <a:buSzPts val="1750"/>
              <a:buFont typeface="Arial"/>
              <a:buChar char="•"/>
            </a:pPr>
            <a:r>
              <a:rPr lang="en-US" b="0" i="0" u="none" strike="noStrike" cap="none" dirty="0">
                <a:latin typeface="Calibri"/>
                <a:ea typeface="Calibri"/>
                <a:cs typeface="Calibri"/>
                <a:sym typeface="Calibri"/>
              </a:rPr>
              <a:t>Have spelling mistakes, </a:t>
            </a:r>
            <a:r>
              <a:rPr lang="en-US" dirty="0">
                <a:latin typeface="Calibri"/>
                <a:ea typeface="Calibri"/>
                <a:cs typeface="Calibri"/>
                <a:sym typeface="Calibri"/>
              </a:rPr>
              <a:t>grammatical issues, </a:t>
            </a:r>
            <a:r>
              <a:rPr lang="en-US" dirty="0" err="1">
                <a:latin typeface="Calibri"/>
                <a:ea typeface="Calibri"/>
                <a:cs typeface="Calibri"/>
                <a:sym typeface="Calibri"/>
              </a:rPr>
              <a:t>etc</a:t>
            </a:r>
            <a:endParaRPr lang="en-US" b="0" i="0" u="none" strike="noStrike" cap="none" dirty="0">
              <a:latin typeface="Calibri"/>
              <a:ea typeface="Calibri"/>
              <a:cs typeface="Calibri"/>
              <a:sym typeface="Calibri"/>
            </a:endParaRPr>
          </a:p>
          <a:p>
            <a:pPr marL="489584" marR="0" lvl="1" indent="-229235" algn="l" rtl="0">
              <a:lnSpc>
                <a:spcPct val="107954"/>
              </a:lnSpc>
              <a:spcBef>
                <a:spcPts val="70"/>
              </a:spcBef>
              <a:spcAft>
                <a:spcPts val="0"/>
              </a:spcAft>
              <a:buSzPts val="1750"/>
              <a:buFont typeface="Arial"/>
              <a:buChar char="•"/>
            </a:pPr>
            <a:endParaRPr lang="en-US" sz="1600" dirty="0">
              <a:latin typeface="Calibri"/>
              <a:ea typeface="Calibri"/>
              <a:cs typeface="Calibri"/>
              <a:sym typeface="Calibri"/>
            </a:endParaRPr>
          </a:p>
          <a:p>
            <a:pPr marL="489584" marR="0" lvl="1" indent="-229235" algn="l" rtl="0">
              <a:lnSpc>
                <a:spcPct val="107954"/>
              </a:lnSpc>
              <a:spcBef>
                <a:spcPts val="70"/>
              </a:spcBef>
              <a:spcAft>
                <a:spcPts val="0"/>
              </a:spcAft>
              <a:buSzPts val="1750"/>
              <a:buFont typeface="Arial"/>
              <a:buChar char="•"/>
            </a:pPr>
            <a:endParaRPr lang="en-US" sz="1600" b="0" i="0" u="none" strike="noStrike" cap="none" dirty="0">
              <a:latin typeface="Calibri"/>
              <a:ea typeface="Calibri"/>
              <a:cs typeface="Calibri"/>
              <a:sym typeface="Calibri"/>
            </a:endParaRPr>
          </a:p>
          <a:p>
            <a:pPr marL="489584" marR="0" lvl="1" indent="-229235" algn="l" rtl="0">
              <a:lnSpc>
                <a:spcPct val="107954"/>
              </a:lnSpc>
              <a:spcBef>
                <a:spcPts val="70"/>
              </a:spcBef>
              <a:spcAft>
                <a:spcPts val="0"/>
              </a:spcAft>
              <a:buSzPts val="1750"/>
              <a:buFont typeface="Arial"/>
              <a:buChar char="•"/>
            </a:pPr>
            <a:endParaRPr sz="1600" b="0" i="0" u="none" strike="noStrike" cap="none" dirty="0">
              <a:latin typeface="Calibri"/>
              <a:ea typeface="Calibri"/>
              <a:cs typeface="Calibri"/>
              <a:sym typeface="Calibri"/>
            </a:endParaRPr>
          </a:p>
        </p:txBody>
      </p:sp>
      <p:grpSp>
        <p:nvGrpSpPr>
          <p:cNvPr id="15" name="Group 14">
            <a:extLst>
              <a:ext uri="{FF2B5EF4-FFF2-40B4-BE49-F238E27FC236}">
                <a16:creationId xmlns:a16="http://schemas.microsoft.com/office/drawing/2014/main" id="{6AA9BE09-1132-F64F-AEF9-E154EFC6CC4D}"/>
              </a:ext>
            </a:extLst>
          </p:cNvPr>
          <p:cNvGrpSpPr/>
          <p:nvPr/>
        </p:nvGrpSpPr>
        <p:grpSpPr>
          <a:xfrm>
            <a:off x="537649" y="805333"/>
            <a:ext cx="1976066" cy="1976066"/>
            <a:chOff x="740849" y="1055890"/>
            <a:chExt cx="1976066" cy="1976066"/>
          </a:xfrm>
        </p:grpSpPr>
        <p:pic>
          <p:nvPicPr>
            <p:cNvPr id="16" name="Picture 15" descr="Position papers | FESE">
              <a:extLst>
                <a:ext uri="{FF2B5EF4-FFF2-40B4-BE49-F238E27FC236}">
                  <a16:creationId xmlns:a16="http://schemas.microsoft.com/office/drawing/2014/main" id="{71C5B5CA-F3E4-8ACE-F2CC-9AE7DEB9A7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849" y="1055890"/>
              <a:ext cx="1976066" cy="1976066"/>
            </a:xfrm>
            <a:prstGeom prst="rect">
              <a:avLst/>
            </a:prstGeom>
            <a:solidFill>
              <a:schemeClr val="lt1"/>
            </a:solidFill>
          </p:spPr>
        </p:pic>
        <p:pic>
          <p:nvPicPr>
            <p:cNvPr id="17" name="Picture 2" descr="Gears machine work icon Royalty Free Vector Image">
              <a:extLst>
                <a:ext uri="{FF2B5EF4-FFF2-40B4-BE49-F238E27FC236}">
                  <a16:creationId xmlns:a16="http://schemas.microsoft.com/office/drawing/2014/main" id="{5DFF88B1-6562-EFFD-FBD2-A01348F48DF4}"/>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b="7530"/>
            <a:stretch/>
          </p:blipFill>
          <p:spPr bwMode="auto">
            <a:xfrm>
              <a:off x="1187373" y="1689972"/>
              <a:ext cx="924510" cy="95975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831773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228600" y="59830"/>
            <a:ext cx="11963400" cy="504610"/>
          </a:xfrm>
          <a:prstGeom prst="rect">
            <a:avLst/>
          </a:prstGeom>
          <a:noFill/>
          <a:ln>
            <a:noFill/>
          </a:ln>
        </p:spPr>
        <p:txBody>
          <a:bodyPr spcFirstLastPara="1" wrap="square" lIns="0" tIns="12050" rIns="0" bIns="0" anchor="t" anchorCtr="0">
            <a:spAutoFit/>
          </a:bodyPr>
          <a:lstStyle/>
          <a:p>
            <a:pPr marL="12700" marR="5080"/>
            <a:r>
              <a:rPr lang="en-US" sz="3200" dirty="0"/>
              <a:t>Example 1: Has Some Things To Improve</a:t>
            </a:r>
            <a:endParaRPr sz="3200" dirty="0"/>
          </a:p>
        </p:txBody>
      </p:sp>
      <p:pic>
        <p:nvPicPr>
          <p:cNvPr id="3" name="Picture 2">
            <a:extLst>
              <a:ext uri="{FF2B5EF4-FFF2-40B4-BE49-F238E27FC236}">
                <a16:creationId xmlns:a16="http://schemas.microsoft.com/office/drawing/2014/main" id="{613F4E90-2EC1-3DC1-9C73-C93733462C31}"/>
              </a:ext>
            </a:extLst>
          </p:cNvPr>
          <p:cNvPicPr>
            <a:picLocks noChangeAspect="1"/>
          </p:cNvPicPr>
          <p:nvPr/>
        </p:nvPicPr>
        <p:blipFill rotWithShape="1">
          <a:blip r:embed="rId3"/>
          <a:srcRect b="34944"/>
          <a:stretch/>
        </p:blipFill>
        <p:spPr>
          <a:xfrm>
            <a:off x="1814061" y="778325"/>
            <a:ext cx="8297178" cy="56527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021602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228600" y="59830"/>
            <a:ext cx="11963400" cy="504610"/>
          </a:xfrm>
          <a:prstGeom prst="rect">
            <a:avLst/>
          </a:prstGeom>
          <a:noFill/>
          <a:ln>
            <a:noFill/>
          </a:ln>
        </p:spPr>
        <p:txBody>
          <a:bodyPr spcFirstLastPara="1" wrap="square" lIns="0" tIns="12050" rIns="0" bIns="0" anchor="t" anchorCtr="0">
            <a:spAutoFit/>
          </a:bodyPr>
          <a:lstStyle/>
          <a:p>
            <a:pPr marL="12700" marR="5080"/>
            <a:r>
              <a:rPr lang="en-US" sz="3200" dirty="0"/>
              <a:t>Example 2: Better</a:t>
            </a:r>
            <a:endParaRPr sz="3200" dirty="0"/>
          </a:p>
        </p:txBody>
      </p:sp>
      <p:pic>
        <p:nvPicPr>
          <p:cNvPr id="2" name="Picture 1">
            <a:extLst>
              <a:ext uri="{FF2B5EF4-FFF2-40B4-BE49-F238E27FC236}">
                <a16:creationId xmlns:a16="http://schemas.microsoft.com/office/drawing/2014/main" id="{11562506-8751-9EC2-73D2-CB3A48D419CD}"/>
              </a:ext>
            </a:extLst>
          </p:cNvPr>
          <p:cNvPicPr>
            <a:picLocks noChangeAspect="1"/>
          </p:cNvPicPr>
          <p:nvPr/>
        </p:nvPicPr>
        <p:blipFill rotWithShape="1">
          <a:blip r:embed="rId3"/>
          <a:srcRect b="35364"/>
          <a:stretch/>
        </p:blipFill>
        <p:spPr>
          <a:xfrm>
            <a:off x="1816099" y="758609"/>
            <a:ext cx="8274051" cy="550861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66608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228600" y="59830"/>
            <a:ext cx="11963400" cy="504610"/>
          </a:xfrm>
          <a:prstGeom prst="rect">
            <a:avLst/>
          </a:prstGeom>
          <a:noFill/>
          <a:ln>
            <a:noFill/>
          </a:ln>
        </p:spPr>
        <p:txBody>
          <a:bodyPr spcFirstLastPara="1" wrap="square" lIns="0" tIns="12050" rIns="0" bIns="0" anchor="t" anchorCtr="0">
            <a:spAutoFit/>
          </a:bodyPr>
          <a:lstStyle/>
          <a:p>
            <a:pPr marL="12700" marR="5080"/>
            <a:r>
              <a:rPr lang="en-US" sz="3200" dirty="0"/>
              <a:t>Example 3: Draft of an Academic Paper</a:t>
            </a:r>
            <a:endParaRPr sz="3200" dirty="0"/>
          </a:p>
        </p:txBody>
      </p:sp>
      <p:pic>
        <p:nvPicPr>
          <p:cNvPr id="6" name="Picture 5">
            <a:extLst>
              <a:ext uri="{FF2B5EF4-FFF2-40B4-BE49-F238E27FC236}">
                <a16:creationId xmlns:a16="http://schemas.microsoft.com/office/drawing/2014/main" id="{ED6ABAFC-16FC-7771-5055-BC3B18607E24}"/>
              </a:ext>
            </a:extLst>
          </p:cNvPr>
          <p:cNvPicPr>
            <a:picLocks noChangeAspect="1"/>
          </p:cNvPicPr>
          <p:nvPr/>
        </p:nvPicPr>
        <p:blipFill rotWithShape="1">
          <a:blip r:embed="rId4"/>
          <a:srcRect t="3241"/>
          <a:stretch/>
        </p:blipFill>
        <p:spPr>
          <a:xfrm>
            <a:off x="2052461" y="800100"/>
            <a:ext cx="7236048" cy="5854700"/>
          </a:xfrm>
          <a:prstGeom prst="rect">
            <a:avLst/>
          </a:prstGeom>
          <a:ln>
            <a:noFill/>
          </a:ln>
          <a:effectLst>
            <a:outerShdw blurRad="292100" dist="139700" dir="2700000" algn="tl" rotWithShape="0">
              <a:srgbClr val="333333">
                <a:alpha val="65000"/>
              </a:srgbClr>
            </a:outerShdw>
          </a:effectLst>
        </p:spPr>
      </p:pic>
      <p:cxnSp>
        <p:nvCxnSpPr>
          <p:cNvPr id="8" name="Straight Arrow Connector 7">
            <a:extLst>
              <a:ext uri="{FF2B5EF4-FFF2-40B4-BE49-F238E27FC236}">
                <a16:creationId xmlns:a16="http://schemas.microsoft.com/office/drawing/2014/main" id="{F6803758-08E1-71D2-652D-3D45D1C6926E}"/>
              </a:ext>
            </a:extLst>
          </p:cNvPr>
          <p:cNvCxnSpPr/>
          <p:nvPr/>
        </p:nvCxnSpPr>
        <p:spPr>
          <a:xfrm>
            <a:off x="6200778" y="2191458"/>
            <a:ext cx="0" cy="196850"/>
          </a:xfrm>
          <a:prstGeom prst="straightConnector1">
            <a:avLst/>
          </a:prstGeom>
          <a:ln>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46388EA-7E2E-5D60-FC7B-8CECD61B05C7}"/>
              </a:ext>
            </a:extLst>
          </p:cNvPr>
          <p:cNvCxnSpPr>
            <a:cxnSpLocks/>
          </p:cNvCxnSpPr>
          <p:nvPr/>
        </p:nvCxnSpPr>
        <p:spPr>
          <a:xfrm>
            <a:off x="6486525" y="2559050"/>
            <a:ext cx="0" cy="136525"/>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ECC89FD-BE36-4790-7ED4-7212B7C1B0AB}"/>
              </a:ext>
            </a:extLst>
          </p:cNvPr>
          <p:cNvCxnSpPr>
            <a:cxnSpLocks/>
          </p:cNvCxnSpPr>
          <p:nvPr/>
        </p:nvCxnSpPr>
        <p:spPr>
          <a:xfrm>
            <a:off x="6486525" y="3079750"/>
            <a:ext cx="0" cy="136525"/>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65CBF69-ADD6-4BFE-7FFB-31A02F05B68C}"/>
              </a:ext>
            </a:extLst>
          </p:cNvPr>
          <p:cNvCxnSpPr>
            <a:cxnSpLocks/>
          </p:cNvCxnSpPr>
          <p:nvPr/>
        </p:nvCxnSpPr>
        <p:spPr>
          <a:xfrm>
            <a:off x="6127750" y="1828800"/>
            <a:ext cx="0" cy="28575"/>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F6D4658-6573-4BEB-4E5B-3C45EF75CD02}"/>
              </a:ext>
            </a:extLst>
          </p:cNvPr>
          <p:cNvCxnSpPr>
            <a:cxnSpLocks/>
          </p:cNvCxnSpPr>
          <p:nvPr/>
        </p:nvCxnSpPr>
        <p:spPr>
          <a:xfrm>
            <a:off x="6118225" y="1323975"/>
            <a:ext cx="0" cy="28575"/>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
        <p:nvSpPr>
          <p:cNvPr id="17" name="Rectangle: Rounded Corners 16">
            <a:extLst>
              <a:ext uri="{FF2B5EF4-FFF2-40B4-BE49-F238E27FC236}">
                <a16:creationId xmlns:a16="http://schemas.microsoft.com/office/drawing/2014/main" id="{5EC63D94-2E5E-D6A6-21E8-6C6CD591D3F0}"/>
              </a:ext>
            </a:extLst>
          </p:cNvPr>
          <p:cNvSpPr/>
          <p:nvPr/>
        </p:nvSpPr>
        <p:spPr>
          <a:xfrm>
            <a:off x="6000751" y="838200"/>
            <a:ext cx="304796" cy="168275"/>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99B40EE5-9A09-0151-65E8-8DB19CFF5065}"/>
              </a:ext>
            </a:extLst>
          </p:cNvPr>
          <p:cNvSpPr/>
          <p:nvPr/>
        </p:nvSpPr>
        <p:spPr>
          <a:xfrm>
            <a:off x="6057902" y="2635960"/>
            <a:ext cx="342898" cy="136525"/>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ACE794B2-D5D7-8BDA-15B5-37FC1CD188FE}"/>
              </a:ext>
            </a:extLst>
          </p:cNvPr>
          <p:cNvCxnSpPr>
            <a:cxnSpLocks/>
          </p:cNvCxnSpPr>
          <p:nvPr/>
        </p:nvCxnSpPr>
        <p:spPr>
          <a:xfrm>
            <a:off x="6491287" y="4003675"/>
            <a:ext cx="0" cy="158750"/>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
        <p:nvSpPr>
          <p:cNvPr id="23" name="Rectangle: Rounded Corners 22">
            <a:extLst>
              <a:ext uri="{FF2B5EF4-FFF2-40B4-BE49-F238E27FC236}">
                <a16:creationId xmlns:a16="http://schemas.microsoft.com/office/drawing/2014/main" id="{D2E907F0-8FD4-B857-D9E2-E2CAAF005548}"/>
              </a:ext>
            </a:extLst>
          </p:cNvPr>
          <p:cNvSpPr/>
          <p:nvPr/>
        </p:nvSpPr>
        <p:spPr>
          <a:xfrm>
            <a:off x="6076953" y="2402597"/>
            <a:ext cx="323848" cy="176213"/>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9484799F-0AA5-B182-A8E6-359EB2EF2F5B}"/>
              </a:ext>
            </a:extLst>
          </p:cNvPr>
          <p:cNvSpPr/>
          <p:nvPr/>
        </p:nvSpPr>
        <p:spPr>
          <a:xfrm>
            <a:off x="6172202" y="3578225"/>
            <a:ext cx="376234" cy="451560"/>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DF08E3BC-0643-8694-3713-18793AA86423}"/>
              </a:ext>
            </a:extLst>
          </p:cNvPr>
          <p:cNvCxnSpPr>
            <a:cxnSpLocks/>
          </p:cNvCxnSpPr>
          <p:nvPr/>
        </p:nvCxnSpPr>
        <p:spPr>
          <a:xfrm>
            <a:off x="6494468" y="957256"/>
            <a:ext cx="0" cy="28575"/>
          </a:xfrm>
          <a:prstGeom prst="straightConnector1">
            <a:avLst/>
          </a:prstGeom>
          <a:ln w="12700">
            <a:solidFill>
              <a:srgbClr val="FFC000"/>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sp>
        <p:nvSpPr>
          <p:cNvPr id="26" name="Rectangle: Rounded Corners 25">
            <a:extLst>
              <a:ext uri="{FF2B5EF4-FFF2-40B4-BE49-F238E27FC236}">
                <a16:creationId xmlns:a16="http://schemas.microsoft.com/office/drawing/2014/main" id="{30BA35B2-FFC1-2E92-3E30-F802C4CE70B0}"/>
              </a:ext>
            </a:extLst>
          </p:cNvPr>
          <p:cNvSpPr/>
          <p:nvPr/>
        </p:nvSpPr>
        <p:spPr>
          <a:xfrm>
            <a:off x="2432052" y="6438900"/>
            <a:ext cx="425448" cy="215900"/>
          </a:xfrm>
          <a:prstGeom prst="roundRect">
            <a:avLst/>
          </a:prstGeom>
          <a:no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9309536"/>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3" grpId="0" animBg="1"/>
      <p:bldP spid="2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3" name="Title 4">
            <a:extLst>
              <a:ext uri="{FF2B5EF4-FFF2-40B4-BE49-F238E27FC236}">
                <a16:creationId xmlns:a16="http://schemas.microsoft.com/office/drawing/2014/main" id="{712B592F-3E70-715C-5BC9-1B0FB33CEEA6}"/>
              </a:ext>
            </a:extLst>
          </p:cNvPr>
          <p:cNvSpPr txBox="1">
            <a:spLocks/>
          </p:cNvSpPr>
          <p:nvPr/>
        </p:nvSpPr>
        <p:spPr>
          <a:xfrm>
            <a:off x="914400" y="2125980"/>
            <a:ext cx="10363200" cy="677108"/>
          </a:xfrm>
          <a:prstGeom prst="rect">
            <a:avLst/>
          </a:prstGeom>
          <a:noFill/>
          <a:ln>
            <a:noFill/>
          </a:ln>
        </p:spPr>
        <p:txBody>
          <a:bodyPr spcFirstLastPara="1" wrap="square" lIns="0" tIns="0" rIns="0" bIns="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60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sz="4400" b="1" dirty="0">
                <a:solidFill>
                  <a:srgbClr val="2663BC"/>
                </a:solidFill>
                <a:latin typeface="Söhne"/>
                <a:ea typeface="Calibri"/>
                <a:cs typeface="Calibri"/>
                <a:sym typeface="Calibri"/>
              </a:rPr>
              <a:t>Segmentation Assignment Storytelling</a:t>
            </a:r>
            <a:endParaRPr lang="en-US" sz="4400" b="1" dirty="0">
              <a:solidFill>
                <a:srgbClr val="2663BC"/>
              </a:solidFill>
              <a:latin typeface="Söhne"/>
            </a:endParaRPr>
          </a:p>
        </p:txBody>
      </p:sp>
      <p:sp>
        <p:nvSpPr>
          <p:cNvPr id="4" name="Subtitle 5">
            <a:extLst>
              <a:ext uri="{FF2B5EF4-FFF2-40B4-BE49-F238E27FC236}">
                <a16:creationId xmlns:a16="http://schemas.microsoft.com/office/drawing/2014/main" id="{1D224EB9-4452-271E-BB10-732E1120728C}"/>
              </a:ext>
            </a:extLst>
          </p:cNvPr>
          <p:cNvSpPr txBox="1">
            <a:spLocks/>
          </p:cNvSpPr>
          <p:nvPr/>
        </p:nvSpPr>
        <p:spPr>
          <a:xfrm>
            <a:off x="1828800" y="3059668"/>
            <a:ext cx="8534400" cy="369332"/>
          </a:xfrm>
          <a:prstGeom prst="rect">
            <a:avLst/>
          </a:prstGeom>
        </p:spPr>
        <p:txBody>
          <a:bodyPr wrap="square" lIns="0" tIns="0" rIns="0" bIns="0">
            <a:spAutoFit/>
          </a:bodyPr>
          <a:lstStyle>
            <a:lvl1pPr marL="0">
              <a:defRPr sz="2200" b="0" i="0">
                <a:solidFill>
                  <a:srgbClr val="313131"/>
                </a:solidFill>
                <a:latin typeface="Carlito"/>
                <a:ea typeface="+mn-ea"/>
                <a:cs typeface="Carlito"/>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1" i="0" u="none" strike="noStrike" kern="0" cap="none" spc="0" normalizeH="0" baseline="0" noProof="0" dirty="0">
                <a:ln>
                  <a:noFill/>
                </a:ln>
                <a:solidFill>
                  <a:srgbClr val="FFC000"/>
                </a:solidFill>
                <a:effectLst/>
                <a:uLnTx/>
                <a:uFillTx/>
                <a:latin typeface="Söhne"/>
                <a:ea typeface="+mn-ea"/>
              </a:rPr>
              <a:t>How to tell a good story</a:t>
            </a:r>
            <a:endParaRPr kumimoji="0" lang="en-US" sz="2200" b="0" i="0" u="none" strike="noStrike" kern="0" cap="none" spc="0" normalizeH="0" baseline="0" noProof="0" dirty="0">
              <a:ln>
                <a:noFill/>
              </a:ln>
              <a:solidFill>
                <a:srgbClr val="FFC000"/>
              </a:solidFill>
              <a:effectLst/>
              <a:uLnTx/>
              <a:uFillTx/>
              <a:latin typeface="Carlito"/>
              <a:ea typeface="+mn-ea"/>
            </a:endParaRPr>
          </a:p>
        </p:txBody>
      </p:sp>
      <p:pic>
        <p:nvPicPr>
          <p:cNvPr id="1026" name="Picture 2" descr="Gamma Tala. We love her so much. Grandmas are the best! Sweet, loving, and  have tons of stories to tell us. #Moana #Disn… | Disney art, Disney nerd,  Disney films">
            <a:extLst>
              <a:ext uri="{FF2B5EF4-FFF2-40B4-BE49-F238E27FC236}">
                <a16:creationId xmlns:a16="http://schemas.microsoft.com/office/drawing/2014/main" id="{A0910671-C051-3BDA-584E-11AAE44E97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9000" y="3685580"/>
            <a:ext cx="2749550" cy="27495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287</TotalTime>
  <Words>1690</Words>
  <Application>Microsoft Office PowerPoint</Application>
  <PresentationFormat>Widescreen</PresentationFormat>
  <Paragraphs>192</Paragraphs>
  <Slides>17</Slides>
  <Notes>16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Wingdings</vt:lpstr>
      <vt:lpstr>Segoe UI Black</vt:lpstr>
      <vt:lpstr>Times New Roman</vt:lpstr>
      <vt:lpstr>Courier New</vt:lpstr>
      <vt:lpstr>Lato</vt:lpstr>
      <vt:lpstr>Meiryo UI</vt:lpstr>
      <vt:lpstr>Calibri</vt:lpstr>
      <vt:lpstr>Carlito</vt:lpstr>
      <vt:lpstr>Arial Narrow</vt:lpstr>
      <vt:lpstr>Arial</vt:lpstr>
      <vt:lpstr>Söhne</vt:lpstr>
      <vt:lpstr>Office Theme</vt:lpstr>
      <vt:lpstr>PowerPoint Presentation</vt:lpstr>
      <vt:lpstr>Course Roadmap &amp; Assignments</vt:lpstr>
      <vt:lpstr>Last Quiz</vt:lpstr>
      <vt:lpstr>Last Quiz- An example that might help for the Final Project</vt:lpstr>
      <vt:lpstr>Segmentation (final) Project</vt:lpstr>
      <vt:lpstr>Example 1: Has Some Things To Improve</vt:lpstr>
      <vt:lpstr>Example 2: Better</vt:lpstr>
      <vt:lpstr>Example 3: Draft of an Academic Paper</vt:lpstr>
      <vt:lpstr>PowerPoint Presentation</vt:lpstr>
      <vt:lpstr>Goals of a good data story – 3 E’s</vt:lpstr>
      <vt:lpstr>Components of a Good Data Story</vt:lpstr>
      <vt:lpstr>Components of a Good Data Story</vt:lpstr>
      <vt:lpstr>Story Telling for the final Project - Answering 6 basic questions</vt:lpstr>
      <vt:lpstr>Full Circle – 1/2 </vt:lpstr>
      <vt:lpstr>Full Circle– 2/2</vt:lpstr>
      <vt:lpstr>A suggested book as you carry 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Dupin, Michael</cp:lastModifiedBy>
  <cp:revision>7</cp:revision>
  <dcterms:modified xsi:type="dcterms:W3CDTF">2024-04-30T15:44:55Z</dcterms:modified>
</cp:coreProperties>
</file>